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309" r:id="rId5"/>
    <p:sldId id="310" r:id="rId6"/>
    <p:sldId id="311" r:id="rId7"/>
    <p:sldId id="312" r:id="rId8"/>
    <p:sldId id="313" r:id="rId9"/>
    <p:sldId id="306" r:id="rId10"/>
    <p:sldId id="325" r:id="rId11"/>
    <p:sldId id="326" r:id="rId12"/>
    <p:sldId id="330" r:id="rId13"/>
    <p:sldId id="331" r:id="rId14"/>
    <p:sldId id="332" r:id="rId15"/>
    <p:sldId id="334" r:id="rId16"/>
    <p:sldId id="307" r:id="rId17"/>
    <p:sldId id="301" r:id="rId18"/>
    <p:sldId id="281" r:id="rId19"/>
    <p:sldId id="317" r:id="rId20"/>
    <p:sldId id="320" r:id="rId21"/>
    <p:sldId id="328" r:id="rId22"/>
    <p:sldId id="329" r:id="rId23"/>
    <p:sldId id="318" r:id="rId24"/>
    <p:sldId id="319" r:id="rId25"/>
    <p:sldId id="323" r:id="rId26"/>
    <p:sldId id="324" r:id="rId27"/>
    <p:sldId id="321" r:id="rId28"/>
    <p:sldId id="322" r:id="rId29"/>
    <p:sldId id="308" r:id="rId30"/>
    <p:sldId id="333" r:id="rId31"/>
  </p:sldIdLst>
  <p:sldSz cx="9906000" cy="6858000" type="A4"/>
  <p:notesSz cx="6858000" cy="9144000"/>
  <p:embeddedFontLst>
    <p:embeddedFont>
      <p:font typeface="나눔명조 ExtraBold" panose="020B0600000101010101" charset="-127"/>
      <p:bold r:id="rId33"/>
    </p:embeddedFont>
    <p:embeddedFont>
      <p:font typeface="-윤고딕340" panose="020B0600000101010101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배달의민족 주아" panose="0202060302010102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orient="horz" pos="4023" userDrawn="1">
          <p15:clr>
            <a:srgbClr val="A4A3A4"/>
          </p15:clr>
        </p15:guide>
        <p15:guide id="5" pos="285" userDrawn="1">
          <p15:clr>
            <a:srgbClr val="A4A3A4"/>
          </p15:clr>
        </p15:guide>
        <p15:guide id="6" pos="5955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4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677"/>
    <a:srgbClr val="4A89A0"/>
    <a:srgbClr val="34557A"/>
    <a:srgbClr val="20648E"/>
    <a:srgbClr val="6A445B"/>
    <a:srgbClr val="743A53"/>
    <a:srgbClr val="892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063" autoAdjust="0"/>
  </p:normalViewPr>
  <p:slideViewPr>
    <p:cSldViewPr snapToGrid="0" showGuides="1">
      <p:cViewPr varScale="1">
        <p:scale>
          <a:sx n="80" d="100"/>
          <a:sy n="80" d="100"/>
        </p:scale>
        <p:origin x="1282" y="67"/>
      </p:cViewPr>
      <p:guideLst>
        <p:guide orient="horz" pos="2160"/>
        <p:guide pos="3120"/>
        <p:guide orient="horz" pos="618"/>
        <p:guide orient="horz" pos="4023"/>
        <p:guide pos="285"/>
        <p:guide pos="5955"/>
        <p:guide orient="horz" pos="3974"/>
        <p:guide orient="horz" pos="4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43D8C-5C22-49B5-985E-869B2755599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DD635-5DB0-4F5F-A5B7-B43523AD2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0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DD635-5DB0-4F5F-A5B7-B43523AD20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10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DD635-5DB0-4F5F-A5B7-B43523AD20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8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42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7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3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9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2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1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16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98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59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43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9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BD1CA-38A5-4ED8-8C97-EBE83CF42999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6B922-EB03-4873-97BA-76212904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00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9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00736" y="6238783"/>
            <a:ext cx="272542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1200" spc="-15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이서윤  최수정  손주연  박주희 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한채원</a:t>
            </a:r>
            <a:endParaRPr lang="ko-KR" altLang="en-US" sz="1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13836" y="2297478"/>
            <a:ext cx="3865012" cy="1152350"/>
            <a:chOff x="3131028" y="2723019"/>
            <a:chExt cx="3865012" cy="115235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3257891" y="3567592"/>
              <a:ext cx="3611286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  <a:alpha val="99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영양제 쇼핑몰</a:t>
              </a: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3131028" y="2723019"/>
              <a:ext cx="3865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kern="1400" dirty="0">
                  <a:solidFill>
                    <a:schemeClr val="accent3">
                      <a:lumMod val="50000"/>
                      <a:alpha val="99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어른 허브</a:t>
              </a:r>
              <a:r>
                <a:rPr lang="en-US" altLang="ko-KR" sz="4000" kern="1400" dirty="0">
                  <a:solidFill>
                    <a:schemeClr val="accent3">
                      <a:lumMod val="50000"/>
                      <a:alpha val="99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4000" strike="noStrike" kern="1400" dirty="0">
                <a:solidFill>
                  <a:schemeClr val="accent3">
                    <a:lumMod val="50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45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02-1 ERD</a:t>
            </a:r>
            <a:endParaRPr kumimoji="0" lang="ko-KR" altLang="en-US" sz="2600" b="0" i="0" u="none" strike="noStrike" kern="1200" cap="none" spc="0" normalizeH="0" noProof="0" dirty="0">
              <a:ln>
                <a:noFill/>
              </a:ln>
              <a:solidFill>
                <a:schemeClr val="accent3">
                  <a:lumMod val="50000"/>
                  <a:alpha val="99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F227E-7B51-4D6C-B4F2-36D321E1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519"/>
            <a:ext cx="9906000" cy="56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02-2 UML (</a:t>
            </a:r>
            <a:r>
              <a:rPr lang="en-US" altLang="ko-KR" spc="0" dirty="0">
                <a:solidFill>
                  <a:schemeClr val="accent3">
                    <a:lumMod val="50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Member)</a:t>
            </a:r>
            <a:endParaRPr kumimoji="0" lang="ko-KR" altLang="en-US" sz="2600" b="0" i="0" u="none" strike="noStrike" kern="1200" cap="none" spc="0" normalizeH="0" noProof="0" dirty="0">
              <a:ln>
                <a:noFill/>
              </a:ln>
              <a:solidFill>
                <a:schemeClr val="accent3">
                  <a:lumMod val="50000"/>
                  <a:alpha val="99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90DADD-6A36-4DC7-95FC-D8FDEAC4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740"/>
            <a:ext cx="9906000" cy="52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6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02-2 UML (Product)</a:t>
            </a:r>
            <a:endParaRPr kumimoji="0" lang="ko-KR" altLang="en-US" sz="2600" b="0" i="0" u="none" strike="noStrike" kern="1200" cap="none" spc="0" normalizeH="0" noProof="0" dirty="0">
              <a:ln>
                <a:noFill/>
              </a:ln>
              <a:solidFill>
                <a:schemeClr val="accent3">
                  <a:lumMod val="50000"/>
                  <a:alpha val="99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A43B39-0A80-4F5B-8472-A51A72E56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1022427"/>
            <a:ext cx="8941905" cy="56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02-2 UML (Cart)</a:t>
            </a:r>
            <a:endParaRPr kumimoji="0" lang="ko-KR" altLang="en-US" sz="2600" b="0" i="0" u="none" strike="noStrike" kern="1200" cap="none" spc="0" normalizeH="0" noProof="0" dirty="0">
              <a:ln>
                <a:noFill/>
              </a:ln>
              <a:solidFill>
                <a:schemeClr val="accent3">
                  <a:lumMod val="50000"/>
                  <a:alpha val="99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128E28-AEA4-4B3B-ACDD-E63101F89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250"/>
            <a:ext cx="9906000" cy="56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2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02-2 UML (Order)</a:t>
            </a:r>
            <a:endParaRPr kumimoji="0" lang="ko-KR" altLang="en-US" sz="2600" b="0" i="0" u="none" strike="noStrike" kern="1200" cap="none" spc="0" normalizeH="0" noProof="0" dirty="0">
              <a:ln>
                <a:noFill/>
              </a:ln>
              <a:solidFill>
                <a:schemeClr val="accent3">
                  <a:lumMod val="50000"/>
                  <a:alpha val="99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18381-E204-4064-BF48-42E3F8BD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964"/>
            <a:ext cx="9906000" cy="59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6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02-3 </a:t>
            </a:r>
            <a:r>
              <a:rPr lang="en-US" altLang="ko-KR" spc="0">
                <a:solidFill>
                  <a:schemeClr val="accent3">
                    <a:lumMod val="50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 Case Diagram</a:t>
            </a:r>
            <a:endParaRPr kumimoji="0" lang="ko-KR" altLang="en-US" sz="2600" b="0" i="0" u="none" strike="noStrike" kern="1200" cap="none" spc="0" normalizeH="0" noProof="0" dirty="0">
              <a:ln>
                <a:noFill/>
              </a:ln>
              <a:solidFill>
                <a:schemeClr val="accent3">
                  <a:lumMod val="50000"/>
                  <a:alpha val="99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411B73-A6A3-4FEE-95C7-368C0D98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0"/>
            <a:ext cx="9906000" cy="46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34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"/>
          <p:cNvSpPr txBox="1">
            <a:spLocks/>
          </p:cNvSpPr>
          <p:nvPr/>
        </p:nvSpPr>
        <p:spPr>
          <a:xfrm>
            <a:off x="4565746" y="2917334"/>
            <a:ext cx="792163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l" defTabSz="914400" rtl="0" eaLnBrk="1" latinLnBrk="1" hangingPunct="1">
              <a:buNone/>
              <a:defRPr sz="3600" kern="1200" spc="-150">
                <a:solidFill>
                  <a:schemeClr val="bg1">
                    <a:lumMod val="95000"/>
                    <a:alpha val="99000"/>
                  </a:schemeClr>
                </a:solidFill>
                <a:latin typeface="나눔명조 ExtraBold" pitchFamily="18" charset="-127"/>
                <a:ea typeface="나눔명조 ExtraBold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99000"/>
                  </a:prstClr>
                </a:solidFill>
                <a:effectLst/>
                <a:uLnTx/>
                <a:uFillTx/>
                <a:latin typeface="나눔명조 ExtraBold" pitchFamily="18" charset="-127"/>
                <a:ea typeface="나눔명조 ExtraBold" pitchFamily="18" charset="-127"/>
                <a:cs typeface="+mn-cs"/>
              </a:rPr>
              <a:t>0</a:t>
            </a:r>
            <a:r>
              <a:rPr lang="en-US" altLang="ko-KR" dirty="0">
                <a:solidFill>
                  <a:srgbClr val="FFC000">
                    <a:alpha val="99000"/>
                  </a:srgbClr>
                </a:solidFill>
              </a:rPr>
              <a:t>3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FFC000">
                  <a:alpha val="99000"/>
                </a:srgbClr>
              </a:solidFill>
              <a:effectLst/>
              <a:uLnTx/>
              <a:uFillTx/>
              <a:latin typeface="나눔명조 ExtraBold" pitchFamily="18" charset="-127"/>
              <a:ea typeface="나눔명조 ExtraBold" pitchFamily="18" charset="-127"/>
              <a:cs typeface="+mn-cs"/>
            </a:endParaRPr>
          </a:p>
        </p:txBody>
      </p:sp>
      <p:sp>
        <p:nvSpPr>
          <p:cNvPr id="3" name="텍스트 개체 틀 7"/>
          <p:cNvSpPr txBox="1">
            <a:spLocks/>
          </p:cNvSpPr>
          <p:nvPr/>
        </p:nvSpPr>
        <p:spPr>
          <a:xfrm>
            <a:off x="3488931" y="3544189"/>
            <a:ext cx="2928138" cy="360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800" kern="1200" spc="-150">
                <a:solidFill>
                  <a:schemeClr val="bg1">
                    <a:lumMod val="9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  <a:alpha val="99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주요 기능 코드 리뷰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alpha val="99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11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3"/>
          <p:cNvSpPr txBox="1">
            <a:spLocks/>
          </p:cNvSpPr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890625" y="3322504"/>
            <a:ext cx="1266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[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90625" y="6210225"/>
            <a:ext cx="1266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[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결제관리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48709" y="6210224"/>
            <a:ext cx="1266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[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오픈채팅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E7F805-097F-4DA6-ACA2-D9925270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6" y="950790"/>
            <a:ext cx="4564183" cy="2267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539145-662B-4AAB-BE64-880E2B1A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68" y="950790"/>
            <a:ext cx="4576366" cy="22675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12883-6C6A-4A5B-99E6-1B109BDFD88F}"/>
              </a:ext>
            </a:extLst>
          </p:cNvPr>
          <p:cNvSpPr/>
          <p:nvPr/>
        </p:nvSpPr>
        <p:spPr>
          <a:xfrm>
            <a:off x="6853564" y="3320200"/>
            <a:ext cx="1266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[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상품관리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469BC4-6EDE-49D0-9CC2-B25A5A912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2" y="3850193"/>
            <a:ext cx="4528026" cy="22448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41D92C-F13E-40F9-A3E8-C4091C74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68" y="3853625"/>
            <a:ext cx="4576366" cy="224137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008F0F7-EE1F-4294-8843-C4E2A614B90E}"/>
              </a:ext>
            </a:extLst>
          </p:cNvPr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76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96A8F38-31E7-4CA0-AA9C-AABA4508A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92" y="905360"/>
            <a:ext cx="5992454" cy="579404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06222" y="2446810"/>
            <a:ext cx="2310656" cy="31321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Ajax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아이디 중복 확인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EED028-68CA-4B09-91FE-1278B9427854}"/>
              </a:ext>
            </a:extLst>
          </p:cNvPr>
          <p:cNvSpPr/>
          <p:nvPr/>
        </p:nvSpPr>
        <p:spPr>
          <a:xfrm>
            <a:off x="3256451" y="3391873"/>
            <a:ext cx="2660427" cy="32451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Hash 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알고리즘을 사용하여 비밀번호 암호화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9D9389-D7DE-4BD8-A6E0-E841FB8FEC81}"/>
              </a:ext>
            </a:extLst>
          </p:cNvPr>
          <p:cNvSpPr/>
          <p:nvPr/>
        </p:nvSpPr>
        <p:spPr>
          <a:xfrm>
            <a:off x="3256450" y="5785742"/>
            <a:ext cx="2660427" cy="33379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 인증 </a:t>
            </a: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이메일 인증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BD88F5-8F18-44E4-91BC-DCD917892C77}"/>
              </a:ext>
            </a:extLst>
          </p:cNvPr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>
            <a:extLst>
              <a:ext uri="{FF2B5EF4-FFF2-40B4-BE49-F238E27FC236}">
                <a16:creationId xmlns:a16="http://schemas.microsoft.com/office/drawing/2014/main" id="{60224F1C-A972-4EAB-825E-0B9DD2104ACE}"/>
              </a:ext>
            </a:extLst>
          </p:cNvPr>
          <p:cNvSpPr txBox="1">
            <a:spLocks/>
          </p:cNvSpPr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918735C6-DF3B-412F-981C-951B59B0E3F1}"/>
              </a:ext>
            </a:extLst>
          </p:cNvPr>
          <p:cNvSpPr txBox="1">
            <a:spLocks/>
          </p:cNvSpPr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 pitchFamily="50" charset="-127"/>
                <a:ea typeface="나눔바른고딕 Light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193C41-DE28-42A4-9BEE-44E9FF50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65" y="655801"/>
            <a:ext cx="3911385" cy="36556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A5C67A-98FA-486E-9EBB-147BE29F13F2}"/>
              </a:ext>
            </a:extLst>
          </p:cNvPr>
          <p:cNvSpPr/>
          <p:nvPr/>
        </p:nvSpPr>
        <p:spPr>
          <a:xfrm>
            <a:off x="2370893" y="4404226"/>
            <a:ext cx="926021" cy="32451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 err="1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정규식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1A3C6B8-64BB-4126-939C-7B36CD4FD2DD}"/>
              </a:ext>
            </a:extLst>
          </p:cNvPr>
          <p:cNvCxnSpPr>
            <a:cxnSpLocks/>
          </p:cNvCxnSpPr>
          <p:nvPr/>
        </p:nvCxnSpPr>
        <p:spPr>
          <a:xfrm flipV="1">
            <a:off x="4586664" y="2133600"/>
            <a:ext cx="465627" cy="313210"/>
          </a:xfrm>
          <a:prstGeom prst="bentConnector3">
            <a:avLst>
              <a:gd name="adj1" fmla="val -13476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5ED97A6-7F48-4018-B625-152F025838E7}"/>
              </a:ext>
            </a:extLst>
          </p:cNvPr>
          <p:cNvCxnSpPr>
            <a:cxnSpLocks/>
          </p:cNvCxnSpPr>
          <p:nvPr/>
        </p:nvCxnSpPr>
        <p:spPr>
          <a:xfrm rot="10800000">
            <a:off x="4819479" y="3121157"/>
            <a:ext cx="796230" cy="270716"/>
          </a:xfrm>
          <a:prstGeom prst="bentConnector3">
            <a:avLst>
              <a:gd name="adj1" fmla="val -4521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8AC0FD0-5181-49A6-AF92-E54B343605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3309" y="4566480"/>
            <a:ext cx="667100" cy="1"/>
          </a:xfrm>
          <a:prstGeom prst="bentConnector3">
            <a:avLst>
              <a:gd name="adj1" fmla="val 5000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38409A5-59F7-459C-90E3-6B0116ECB36A}"/>
              </a:ext>
            </a:extLst>
          </p:cNvPr>
          <p:cNvCxnSpPr>
            <a:cxnSpLocks/>
          </p:cNvCxnSpPr>
          <p:nvPr/>
        </p:nvCxnSpPr>
        <p:spPr>
          <a:xfrm flipV="1">
            <a:off x="4414982" y="5477163"/>
            <a:ext cx="579381" cy="308579"/>
          </a:xfrm>
          <a:prstGeom prst="bentConnector3">
            <a:avLst>
              <a:gd name="adj1" fmla="val -4202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5BD97089-21C3-4F24-A843-ABC32D24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382" y="4728736"/>
            <a:ext cx="3911385" cy="174915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8FC15D6-1536-441C-9C9A-BDD8AFD8D3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71" t="1" r="12327" b="62637"/>
          <a:stretch/>
        </p:blipFill>
        <p:spPr>
          <a:xfrm>
            <a:off x="6392620" y="4435669"/>
            <a:ext cx="3168073" cy="1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1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BD88F5-8F18-44E4-91BC-DCD917892C77}"/>
              </a:ext>
            </a:extLst>
          </p:cNvPr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>
            <a:extLst>
              <a:ext uri="{FF2B5EF4-FFF2-40B4-BE49-F238E27FC236}">
                <a16:creationId xmlns:a16="http://schemas.microsoft.com/office/drawing/2014/main" id="{60224F1C-A972-4EAB-825E-0B9DD2104ACE}"/>
              </a:ext>
            </a:extLst>
          </p:cNvPr>
          <p:cNvSpPr txBox="1">
            <a:spLocks/>
          </p:cNvSpPr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918735C6-DF3B-412F-981C-951B59B0E3F1}"/>
              </a:ext>
            </a:extLst>
          </p:cNvPr>
          <p:cNvSpPr txBox="1">
            <a:spLocks/>
          </p:cNvSpPr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 pitchFamily="50" charset="-127"/>
                <a:ea typeface="나눔바른고딕 Light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D0E8B4-61C5-4C23-BF6D-BB678DEF9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70" t="74" r="7507"/>
          <a:stretch/>
        </p:blipFill>
        <p:spPr>
          <a:xfrm>
            <a:off x="0" y="851466"/>
            <a:ext cx="3993021" cy="57961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F9BFD3-DEB0-482D-900A-47CCE5EF6AAA}"/>
              </a:ext>
            </a:extLst>
          </p:cNvPr>
          <p:cNvSpPr/>
          <p:nvPr/>
        </p:nvSpPr>
        <p:spPr>
          <a:xfrm>
            <a:off x="1016824" y="3493855"/>
            <a:ext cx="2660427" cy="40052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 인증 </a:t>
            </a: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사용한 비밀번호 찾기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8348DC-C4B7-4897-BBF1-936BC375F457}"/>
              </a:ext>
            </a:extLst>
          </p:cNvPr>
          <p:cNvSpPr/>
          <p:nvPr/>
        </p:nvSpPr>
        <p:spPr>
          <a:xfrm>
            <a:off x="1016824" y="6103247"/>
            <a:ext cx="2660427" cy="40052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소셜 로그인 </a:t>
            </a: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로그인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1B640EF-76F4-4046-BE36-7FAEA84B5F6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10266" y="4094645"/>
            <a:ext cx="400526" cy="2"/>
          </a:xfrm>
          <a:prstGeom prst="bentConnector3">
            <a:avLst>
              <a:gd name="adj1" fmla="val 5000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2663FDA-604E-4FCC-849B-71514D8D1A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6114" y="5811689"/>
            <a:ext cx="583113" cy="2"/>
          </a:xfrm>
          <a:prstGeom prst="bentConnector3">
            <a:avLst>
              <a:gd name="adj1" fmla="val 5000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B055039D-C4D4-4746-8725-8C6F83C4A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827" y="684977"/>
            <a:ext cx="4672422" cy="14854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C9E9075-DFDE-4F3F-90F4-501FB942B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827" y="2154113"/>
            <a:ext cx="5410186" cy="44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오렌지이(가) 표시된 사진&#10;&#10;자동 생성된 설명">
            <a:extLst>
              <a:ext uri="{FF2B5EF4-FFF2-40B4-BE49-F238E27FC236}">
                <a16:creationId xmlns:a16="http://schemas.microsoft.com/office/drawing/2014/main" id="{AAEAC1D6-153B-47DB-ACAB-D96A9CD3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51824" y="3227283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[ CONTENTS ]</a:t>
            </a:r>
            <a:endParaRPr lang="ko-KR" altLang="en-US" sz="2400" spc="-150" dirty="0">
              <a:solidFill>
                <a:schemeClr val="accent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8483" y="2314176"/>
            <a:ext cx="2620752" cy="584775"/>
            <a:chOff x="5745088" y="1628800"/>
            <a:chExt cx="2620752" cy="584775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5745088" y="1628800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bg1">
                      <a:lumMod val="85000"/>
                      <a:alpha val="99000"/>
                    </a:schemeClr>
                  </a:solidFill>
                  <a:latin typeface="나눔명조 ExtraBold" pitchFamily="18" charset="-127"/>
                  <a:ea typeface="나눔명조 ExtraBold" pitchFamily="18" charset="-127"/>
                </a:rPr>
                <a:t>0</a:t>
              </a:r>
              <a:r>
                <a:rPr lang="en-US" altLang="ko-KR" sz="3200" spc="-300" dirty="0">
                  <a:solidFill>
                    <a:schemeClr val="accent4"/>
                  </a:solidFill>
                  <a:latin typeface="나눔명조 ExtraBold" pitchFamily="18" charset="-127"/>
                  <a:ea typeface="나눔명조 ExtraBold" pitchFamily="18" charset="-127"/>
                </a:rPr>
                <a:t>1</a:t>
              </a: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6205600" y="1803307"/>
              <a:ext cx="216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95000"/>
                      <a:alpha val="99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기획 보고서</a:t>
              </a:r>
              <a:endParaRPr lang="en-US" altLang="ko-KR" sz="1400" dirty="0">
                <a:solidFill>
                  <a:schemeClr val="bg1">
                    <a:lumMod val="9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12840" y="3390227"/>
            <a:ext cx="1920424" cy="120224"/>
            <a:chOff x="3656856" y="3390227"/>
            <a:chExt cx="1920424" cy="120224"/>
          </a:xfrm>
          <a:solidFill>
            <a:srgbClr val="4A89A0"/>
          </a:solidFill>
        </p:grpSpPr>
        <p:cxnSp>
          <p:nvCxnSpPr>
            <p:cNvPr id="12" name="직선 연결선 11"/>
            <p:cNvCxnSpPr>
              <a:endCxn id="13" idx="6"/>
            </p:cNvCxnSpPr>
            <p:nvPr userDrawn="1"/>
          </p:nvCxnSpPr>
          <p:spPr>
            <a:xfrm flipV="1">
              <a:off x="3656856" y="3450339"/>
              <a:ext cx="1920424" cy="433"/>
            </a:xfrm>
            <a:prstGeom prst="line">
              <a:avLst/>
            </a:prstGeom>
            <a:grpFill/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 userDrawn="1"/>
          </p:nvSpPr>
          <p:spPr>
            <a:xfrm>
              <a:off x="5457056" y="3390227"/>
              <a:ext cx="120224" cy="12022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058483" y="2932394"/>
            <a:ext cx="3196814" cy="584775"/>
            <a:chOff x="5745088" y="1628800"/>
            <a:chExt cx="3196814" cy="584775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5745088" y="1628800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bg1">
                      <a:lumMod val="85000"/>
                      <a:alpha val="99000"/>
                    </a:schemeClr>
                  </a:solidFill>
                  <a:latin typeface="나눔명조 ExtraBold" pitchFamily="18" charset="-127"/>
                  <a:ea typeface="나눔명조 ExtraBold" pitchFamily="18" charset="-127"/>
                </a:rPr>
                <a:t>0</a:t>
              </a:r>
              <a:r>
                <a:rPr lang="en-US" altLang="ko-KR" sz="3200" spc="-300" dirty="0">
                  <a:solidFill>
                    <a:schemeClr val="accent4"/>
                  </a:solidFill>
                  <a:latin typeface="나눔명조 ExtraBold" pitchFamily="18" charset="-127"/>
                  <a:ea typeface="나눔명조 ExtraBold" pitchFamily="18" charset="-127"/>
                </a:rPr>
                <a:t>2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205599" y="1803307"/>
              <a:ext cx="2736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95000"/>
                      <a:alpha val="99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ERD &amp; UML &amp; Use Case Diagram</a:t>
              </a:r>
              <a:r>
                <a:rPr lang="en-US" altLang="ko-KR" sz="1400" spc="-150" dirty="0">
                  <a:solidFill>
                    <a:schemeClr val="bg1">
                      <a:lumMod val="95000"/>
                      <a:alpha val="99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058483" y="3550612"/>
            <a:ext cx="2620752" cy="584775"/>
            <a:chOff x="5745088" y="1628800"/>
            <a:chExt cx="2620752" cy="584775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745088" y="1628800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bg1">
                      <a:lumMod val="85000"/>
                      <a:alpha val="99000"/>
                    </a:schemeClr>
                  </a:solidFill>
                  <a:latin typeface="나눔명조 ExtraBold" pitchFamily="18" charset="-127"/>
                  <a:ea typeface="나눔명조 ExtraBold" pitchFamily="18" charset="-127"/>
                </a:rPr>
                <a:t>0</a:t>
              </a:r>
              <a:r>
                <a:rPr lang="en-US" altLang="ko-KR" sz="3200" spc="-300" dirty="0">
                  <a:solidFill>
                    <a:schemeClr val="accent4"/>
                  </a:solidFill>
                  <a:latin typeface="나눔명조 ExtraBold" pitchFamily="18" charset="-127"/>
                  <a:ea typeface="나눔명조 ExtraBold" pitchFamily="18" charset="-127"/>
                </a:rPr>
                <a:t>3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205600" y="1803307"/>
              <a:ext cx="216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95000"/>
                      <a:alpha val="99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주요 기능 코드 리뷰</a:t>
              </a:r>
              <a:endParaRPr lang="en-US" altLang="ko-KR" sz="1400" dirty="0">
                <a:solidFill>
                  <a:schemeClr val="bg1">
                    <a:lumMod val="9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058483" y="4168830"/>
            <a:ext cx="2620752" cy="584775"/>
            <a:chOff x="5745088" y="1628800"/>
            <a:chExt cx="2620752" cy="584775"/>
          </a:xfrm>
        </p:grpSpPr>
        <p:sp>
          <p:nvSpPr>
            <p:cNvPr id="24" name="TextBox 23"/>
            <p:cNvSpPr txBox="1"/>
            <p:nvPr userDrawn="1"/>
          </p:nvSpPr>
          <p:spPr>
            <a:xfrm>
              <a:off x="5745088" y="1628800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bg1">
                      <a:lumMod val="85000"/>
                      <a:alpha val="99000"/>
                    </a:schemeClr>
                  </a:solidFill>
                  <a:latin typeface="나눔명조 ExtraBold" pitchFamily="18" charset="-127"/>
                  <a:ea typeface="나눔명조 ExtraBold" pitchFamily="18" charset="-127"/>
                </a:rPr>
                <a:t>0</a:t>
              </a:r>
              <a:r>
                <a:rPr lang="en-US" altLang="ko-KR" sz="3200" spc="-300" dirty="0">
                  <a:solidFill>
                    <a:schemeClr val="accent4"/>
                  </a:solidFill>
                  <a:latin typeface="나눔명조 ExtraBold" pitchFamily="18" charset="-127"/>
                  <a:ea typeface="나눔명조 ExtraBold" pitchFamily="18" charset="-127"/>
                </a:rPr>
                <a:t>4</a:t>
              </a: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6205600" y="1803307"/>
              <a:ext cx="216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95000"/>
                      <a:alpha val="99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시연 및 </a:t>
              </a:r>
              <a:r>
                <a:rPr lang="en-US" altLang="ko-KR" sz="1400" dirty="0">
                  <a:solidFill>
                    <a:schemeClr val="bg1">
                      <a:lumMod val="95000"/>
                      <a:alpha val="99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93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/>
          <p:cNvSpPr txBox="1"/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/>
                <a:ea typeface="나눔바른고딕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pc="0">
                <a:latin typeface="배달의민족 주아"/>
                <a:ea typeface="배달의민족 주아"/>
              </a:rPr>
              <a:t>주요기능</a:t>
            </a:r>
          </a:p>
        </p:txBody>
      </p:sp>
      <p:sp>
        <p:nvSpPr>
          <p:cNvPr id="36" name="텍스트 개체 틀 15"/>
          <p:cNvSpPr txBox="1"/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/>
                <a:ea typeface="나눔바른고딕 Light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/>
                <a:ea typeface="배달의민족 주아"/>
              </a:rPr>
              <a:t>상품관리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76099"/>
            <a:ext cx="5301247" cy="5938920"/>
          </a:xfrm>
          <a:prstGeom prst="rect">
            <a:avLst/>
          </a:prstGeom>
        </p:spPr>
      </p:pic>
      <p:sp>
        <p:nvSpPr>
          <p:cNvPr id="38" name="직사각형 10"/>
          <p:cNvSpPr/>
          <p:nvPr/>
        </p:nvSpPr>
        <p:spPr>
          <a:xfrm>
            <a:off x="3264041" y="1823084"/>
            <a:ext cx="1283854" cy="27977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단일 이미지 업로드</a:t>
            </a:r>
          </a:p>
        </p:txBody>
      </p:sp>
      <p:sp>
        <p:nvSpPr>
          <p:cNvPr id="39" name="직사각형 10"/>
          <p:cNvSpPr/>
          <p:nvPr/>
        </p:nvSpPr>
        <p:spPr>
          <a:xfrm>
            <a:off x="2815747" y="3322576"/>
            <a:ext cx="1249309" cy="27977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다중 이미지 업로드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E8D8DA3-5C1F-44F4-BC9B-493FFAF43F67}"/>
              </a:ext>
            </a:extLst>
          </p:cNvPr>
          <p:cNvCxnSpPr>
            <a:cxnSpLocks/>
          </p:cNvCxnSpPr>
          <p:nvPr/>
        </p:nvCxnSpPr>
        <p:spPr>
          <a:xfrm flipV="1">
            <a:off x="3827459" y="1370138"/>
            <a:ext cx="761820" cy="443688"/>
          </a:xfrm>
          <a:prstGeom prst="bentConnector3">
            <a:avLst>
              <a:gd name="adj1" fmla="val -921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67132CB-E77D-46F5-8224-4EECE41DADF8}"/>
              </a:ext>
            </a:extLst>
          </p:cNvPr>
          <p:cNvCxnSpPr>
            <a:cxnSpLocks/>
          </p:cNvCxnSpPr>
          <p:nvPr/>
        </p:nvCxnSpPr>
        <p:spPr>
          <a:xfrm rot="10800000">
            <a:off x="2275750" y="2903738"/>
            <a:ext cx="1249308" cy="418839"/>
          </a:xfrm>
          <a:prstGeom prst="bentConnector3">
            <a:avLst>
              <a:gd name="adj1" fmla="val -2492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0">
            <a:extLst>
              <a:ext uri="{FF2B5EF4-FFF2-40B4-BE49-F238E27FC236}">
                <a16:creationId xmlns:a16="http://schemas.microsoft.com/office/drawing/2014/main" id="{3B7F02FE-4562-40A5-89DC-5583F74F9A8C}"/>
              </a:ext>
            </a:extLst>
          </p:cNvPr>
          <p:cNvSpPr/>
          <p:nvPr/>
        </p:nvSpPr>
        <p:spPr>
          <a:xfrm>
            <a:off x="280077" y="3640076"/>
            <a:ext cx="1145927" cy="27977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CK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에디터 사용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9361BC-A970-496A-B3E6-0DE83911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09" y="1370138"/>
            <a:ext cx="4819999" cy="4919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67D9C881-2EDB-4CBB-96D0-B2E2E37C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9" y="1318069"/>
            <a:ext cx="5657867" cy="489841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BD88F5-8F18-44E4-91BC-DCD917892C77}"/>
              </a:ext>
            </a:extLst>
          </p:cNvPr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>
            <a:extLst>
              <a:ext uri="{FF2B5EF4-FFF2-40B4-BE49-F238E27FC236}">
                <a16:creationId xmlns:a16="http://schemas.microsoft.com/office/drawing/2014/main" id="{60224F1C-A972-4EAB-825E-0B9DD2104ACE}"/>
              </a:ext>
            </a:extLst>
          </p:cNvPr>
          <p:cNvSpPr txBox="1">
            <a:spLocks/>
          </p:cNvSpPr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918735C6-DF3B-412F-981C-951B59B0E3F1}"/>
              </a:ext>
            </a:extLst>
          </p:cNvPr>
          <p:cNvSpPr txBox="1">
            <a:spLocks/>
          </p:cNvSpPr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 pitchFamily="50" charset="-127"/>
                <a:ea typeface="나눔바른고딕 Light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F9BFD3-DEB0-482D-900A-47CCE5EF6AAA}"/>
              </a:ext>
            </a:extLst>
          </p:cNvPr>
          <p:cNvSpPr/>
          <p:nvPr/>
        </p:nvSpPr>
        <p:spPr>
          <a:xfrm>
            <a:off x="2640565" y="1514837"/>
            <a:ext cx="2596344" cy="29699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ker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동적쿼리를 사용하여 선택 목록 정렬</a:t>
            </a:r>
            <a:endParaRPr lang="ko-KR">
              <a:solidFill>
                <a:schemeClr val="tx1">
                  <a:lumMod val="85000"/>
                  <a:lumOff val="15000"/>
                  <a:alpha val="99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4F25D7-AFC1-4D01-A377-E849983C7639}"/>
              </a:ext>
            </a:extLst>
          </p:cNvPr>
          <p:cNvSpPr/>
          <p:nvPr/>
        </p:nvSpPr>
        <p:spPr>
          <a:xfrm>
            <a:off x="71185" y="3512286"/>
            <a:ext cx="1451524" cy="28753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카테고리별 상품 조회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9FBD05DD-481E-42B9-A76C-BE76A9C4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08" y="6179492"/>
            <a:ext cx="2581823" cy="6286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9145B7-B7E4-4F35-864F-F3BC49EBB215}"/>
              </a:ext>
            </a:extLst>
          </p:cNvPr>
          <p:cNvSpPr/>
          <p:nvPr/>
        </p:nvSpPr>
        <p:spPr>
          <a:xfrm>
            <a:off x="391357" y="5860696"/>
            <a:ext cx="1451524" cy="28753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ker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페이징 처리</a:t>
            </a:r>
            <a:endParaRPr lang="ko-KR" altLang="en-US" sz="1200" kern="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DDE80D5-C5F2-48F7-B52E-32FF714B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034" y="689740"/>
            <a:ext cx="4210286" cy="3388012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EBFC9F5-A73C-479A-A06A-C1F665D98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188" y="4117527"/>
            <a:ext cx="4257592" cy="2453967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B811BD5-0FF0-443A-A65D-B471ECEE57DB}"/>
              </a:ext>
            </a:extLst>
          </p:cNvPr>
          <p:cNvCxnSpPr>
            <a:cxnSpLocks/>
          </p:cNvCxnSpPr>
          <p:nvPr/>
        </p:nvCxnSpPr>
        <p:spPr>
          <a:xfrm flipV="1">
            <a:off x="1904991" y="1641406"/>
            <a:ext cx="697727" cy="290066"/>
          </a:xfrm>
          <a:prstGeom prst="bentConnector3">
            <a:avLst>
              <a:gd name="adj1" fmla="val 165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7061280-CCC7-4F82-B323-BBE3C168F9A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405" y="2558387"/>
            <a:ext cx="1456919" cy="388363"/>
          </a:xfrm>
          <a:prstGeom prst="bentConnector3">
            <a:avLst>
              <a:gd name="adj1" fmla="val 101185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30CF10A-5EB6-4C16-BF87-694737D291E9}"/>
              </a:ext>
            </a:extLst>
          </p:cNvPr>
          <p:cNvCxnSpPr>
            <a:cxnSpLocks/>
          </p:cNvCxnSpPr>
          <p:nvPr/>
        </p:nvCxnSpPr>
        <p:spPr>
          <a:xfrm>
            <a:off x="1904991" y="6004465"/>
            <a:ext cx="920263" cy="294567"/>
          </a:xfrm>
          <a:prstGeom prst="bentConnector3">
            <a:avLst>
              <a:gd name="adj1" fmla="val 104987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2F4A5-FA3D-4B7D-A9F6-52F992066C49}"/>
              </a:ext>
            </a:extLst>
          </p:cNvPr>
          <p:cNvSpPr/>
          <p:nvPr/>
        </p:nvSpPr>
        <p:spPr>
          <a:xfrm>
            <a:off x="2806697" y="3973758"/>
            <a:ext cx="839717" cy="28753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kern="0" err="1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별점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 평균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B8B6739-D5ED-46F4-8D63-9C04D8119E7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361460" y="3849668"/>
            <a:ext cx="445237" cy="267859"/>
          </a:xfrm>
          <a:prstGeom prst="bentConnector3">
            <a:avLst>
              <a:gd name="adj1" fmla="val 5000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30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0E99F43D-1C6E-4D05-A01A-14703818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" y="1080715"/>
            <a:ext cx="5411873" cy="5103323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BD88F5-8F18-44E4-91BC-DCD917892C77}"/>
              </a:ext>
            </a:extLst>
          </p:cNvPr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>
            <a:extLst>
              <a:ext uri="{FF2B5EF4-FFF2-40B4-BE49-F238E27FC236}">
                <a16:creationId xmlns:a16="http://schemas.microsoft.com/office/drawing/2014/main" id="{60224F1C-A972-4EAB-825E-0B9DD2104ACE}"/>
              </a:ext>
            </a:extLst>
          </p:cNvPr>
          <p:cNvSpPr txBox="1">
            <a:spLocks/>
          </p:cNvSpPr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918735C6-DF3B-412F-981C-951B59B0E3F1}"/>
              </a:ext>
            </a:extLst>
          </p:cNvPr>
          <p:cNvSpPr txBox="1">
            <a:spLocks/>
          </p:cNvSpPr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 pitchFamily="50" charset="-127"/>
                <a:ea typeface="나눔바른고딕 Light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F9BFD3-DEB0-482D-900A-47CCE5EF6AAA}"/>
              </a:ext>
            </a:extLst>
          </p:cNvPr>
          <p:cNvSpPr/>
          <p:nvPr/>
        </p:nvSpPr>
        <p:spPr>
          <a:xfrm>
            <a:off x="2080780" y="1296760"/>
            <a:ext cx="2757187" cy="32537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jquery를 활용하여 별점 애니메이션 구현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9BC032C-0DE7-422D-BD21-4455428CC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719" y="747287"/>
            <a:ext cx="4458385" cy="60255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778F3-D9C4-4F2C-ACB2-FD3EE0705CF2}"/>
              </a:ext>
            </a:extLst>
          </p:cNvPr>
          <p:cNvSpPr/>
          <p:nvPr/>
        </p:nvSpPr>
        <p:spPr>
          <a:xfrm>
            <a:off x="64762" y="842711"/>
            <a:ext cx="2123279" cy="33483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A</a:t>
            </a:r>
            <a:r>
              <a:rPr lang="ko-KR" altLang="en-US" sz="1200" kern="0" dirty="0" err="1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jax를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 활용하여 배송상태 체크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929FCC-4BD5-4E5D-A950-8AD4A9C05E64}"/>
              </a:ext>
            </a:extLst>
          </p:cNvPr>
          <p:cNvSpPr/>
          <p:nvPr/>
        </p:nvSpPr>
        <p:spPr>
          <a:xfrm>
            <a:off x="1512599" y="2999436"/>
            <a:ext cx="2757187" cy="32537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Multipart 데이터를 서버에 전송</a:t>
            </a:r>
            <a:endParaRPr lang="ko-KR" altLang="en-US" sz="1200" kern="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E18356-4270-4D54-9F2E-51241E47205D}"/>
              </a:ext>
            </a:extLst>
          </p:cNvPr>
          <p:cNvSpPr/>
          <p:nvPr/>
        </p:nvSpPr>
        <p:spPr>
          <a:xfrm>
            <a:off x="3092288" y="5298047"/>
            <a:ext cx="2189508" cy="33483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Ajax를 활용하여 리뷰 작성자 체크</a:t>
            </a:r>
            <a:endParaRPr lang="ko-KR" altLang="en-US" sz="1200" kern="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배달의민족 주아"/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423742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38B6BD-EF4F-4916-8C2C-AE117EC9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080"/>
            <a:ext cx="5431900" cy="4692517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BD88F5-8F18-44E4-91BC-DCD917892C77}"/>
              </a:ext>
            </a:extLst>
          </p:cNvPr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>
            <a:extLst>
              <a:ext uri="{FF2B5EF4-FFF2-40B4-BE49-F238E27FC236}">
                <a16:creationId xmlns:a16="http://schemas.microsoft.com/office/drawing/2014/main" id="{60224F1C-A972-4EAB-825E-0B9DD2104ACE}"/>
              </a:ext>
            </a:extLst>
          </p:cNvPr>
          <p:cNvSpPr txBox="1">
            <a:spLocks/>
          </p:cNvSpPr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918735C6-DF3B-412F-981C-951B59B0E3F1}"/>
              </a:ext>
            </a:extLst>
          </p:cNvPr>
          <p:cNvSpPr txBox="1">
            <a:spLocks/>
          </p:cNvSpPr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 pitchFamily="50" charset="-127"/>
                <a:ea typeface="나눔바른고딕 Light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F9BFD3-DEB0-482D-900A-47CCE5EF6AAA}"/>
              </a:ext>
            </a:extLst>
          </p:cNvPr>
          <p:cNvSpPr/>
          <p:nvPr/>
        </p:nvSpPr>
        <p:spPr>
          <a:xfrm>
            <a:off x="3355085" y="2728979"/>
            <a:ext cx="2076815" cy="35844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Ajax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활용한 장바구니 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FB18AF-E3C4-460A-BD4A-D79379EDA930}"/>
              </a:ext>
            </a:extLst>
          </p:cNvPr>
          <p:cNvSpPr/>
          <p:nvPr/>
        </p:nvSpPr>
        <p:spPr>
          <a:xfrm>
            <a:off x="1634361" y="5216001"/>
            <a:ext cx="1070387" cy="35844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수량 조절 가능</a:t>
            </a:r>
            <a:endParaRPr lang="ko-KR" altLang="en-US" sz="1200" kern="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AD25B96-8EA0-425C-8A89-38EECDA2B7F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88571" y="3457557"/>
            <a:ext cx="798134" cy="3"/>
          </a:xfrm>
          <a:prstGeom prst="bentConnector3">
            <a:avLst>
              <a:gd name="adj1" fmla="val 5000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25D3637-9E2B-4A3D-8C96-FB14FA2F81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93062" y="4425823"/>
            <a:ext cx="1264809" cy="305256"/>
          </a:xfrm>
          <a:prstGeom prst="bentConnector3">
            <a:avLst>
              <a:gd name="adj1" fmla="val 98431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DC4A6A7-1199-4F9B-8885-6C6696506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61" y="953307"/>
            <a:ext cx="4442539" cy="54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8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FE91F-EAF8-4A9B-9B19-783E5B368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3" b="1460"/>
          <a:stretch/>
        </p:blipFill>
        <p:spPr>
          <a:xfrm>
            <a:off x="0" y="1810326"/>
            <a:ext cx="5074745" cy="359874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BD88F5-8F18-44E4-91BC-DCD917892C77}"/>
              </a:ext>
            </a:extLst>
          </p:cNvPr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>
            <a:extLst>
              <a:ext uri="{FF2B5EF4-FFF2-40B4-BE49-F238E27FC236}">
                <a16:creationId xmlns:a16="http://schemas.microsoft.com/office/drawing/2014/main" id="{60224F1C-A972-4EAB-825E-0B9DD2104ACE}"/>
              </a:ext>
            </a:extLst>
          </p:cNvPr>
          <p:cNvSpPr txBox="1">
            <a:spLocks/>
          </p:cNvSpPr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918735C6-DF3B-412F-981C-951B59B0E3F1}"/>
              </a:ext>
            </a:extLst>
          </p:cNvPr>
          <p:cNvSpPr txBox="1">
            <a:spLocks/>
          </p:cNvSpPr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 pitchFamily="50" charset="-127"/>
                <a:ea typeface="나눔바른고딕 Light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F9BFD3-DEB0-482D-900A-47CCE5EF6AAA}"/>
              </a:ext>
            </a:extLst>
          </p:cNvPr>
          <p:cNvSpPr/>
          <p:nvPr/>
        </p:nvSpPr>
        <p:spPr>
          <a:xfrm>
            <a:off x="2268236" y="1905296"/>
            <a:ext cx="2317619" cy="30144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Ajax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선택 삭제 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2D9D54-CF4D-4A77-9577-E54054BFBE2E}"/>
              </a:ext>
            </a:extLst>
          </p:cNvPr>
          <p:cNvSpPr/>
          <p:nvPr/>
        </p:nvSpPr>
        <p:spPr>
          <a:xfrm>
            <a:off x="3907690" y="3155259"/>
            <a:ext cx="1045310" cy="30144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개별 삭제 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D27752-EA72-4F00-B5FA-A439E9F7804F}"/>
              </a:ext>
            </a:extLst>
          </p:cNvPr>
          <p:cNvSpPr/>
          <p:nvPr/>
        </p:nvSpPr>
        <p:spPr>
          <a:xfrm>
            <a:off x="2268236" y="2379553"/>
            <a:ext cx="1045310" cy="30144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수량 조절 가능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A3A8E4AB-697C-437C-9A5D-5BE81F7BF76A}"/>
              </a:ext>
            </a:extLst>
          </p:cNvPr>
          <p:cNvCxnSpPr>
            <a:stCxn id="11" idx="3"/>
          </p:cNvCxnSpPr>
          <p:nvPr/>
        </p:nvCxnSpPr>
        <p:spPr>
          <a:xfrm>
            <a:off x="4585854" y="2056021"/>
            <a:ext cx="288000" cy="150724"/>
          </a:xfrm>
          <a:prstGeom prst="bentConnector3">
            <a:avLst>
              <a:gd name="adj1" fmla="val 117348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1FB98BA-9D70-4E58-A58E-15FD40831251}"/>
              </a:ext>
            </a:extLst>
          </p:cNvPr>
          <p:cNvCxnSpPr>
            <a:cxnSpLocks/>
          </p:cNvCxnSpPr>
          <p:nvPr/>
        </p:nvCxnSpPr>
        <p:spPr>
          <a:xfrm>
            <a:off x="3332019" y="2533479"/>
            <a:ext cx="346363" cy="276982"/>
          </a:xfrm>
          <a:prstGeom prst="bentConnector3">
            <a:avLst>
              <a:gd name="adj1" fmla="val 95334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252CFC4-DC65-4EBE-85A8-0C2187974A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04966" y="2835841"/>
            <a:ext cx="298630" cy="247873"/>
          </a:xfrm>
          <a:prstGeom prst="bentConnector3">
            <a:avLst>
              <a:gd name="adj1" fmla="val 96394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FAD33C35-C424-4FA1-9DFD-A564CD7A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29" y="1810327"/>
            <a:ext cx="2533521" cy="18324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D1859F7-419D-4614-B3FA-AE001D179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419" y="3633456"/>
            <a:ext cx="2556763" cy="17756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29CD64-4B65-4EDD-8459-1073FEA03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850" y="1810326"/>
            <a:ext cx="2556764" cy="359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83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E8C358-A7C0-4FC0-96A7-6CABC7FD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11874" r="33170" b="17891"/>
          <a:stretch/>
        </p:blipFill>
        <p:spPr>
          <a:xfrm>
            <a:off x="5216516" y="1889303"/>
            <a:ext cx="3955988" cy="4738279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BD88F5-8F18-44E4-91BC-DCD917892C77}"/>
              </a:ext>
            </a:extLst>
          </p:cNvPr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>
            <a:extLst>
              <a:ext uri="{FF2B5EF4-FFF2-40B4-BE49-F238E27FC236}">
                <a16:creationId xmlns:a16="http://schemas.microsoft.com/office/drawing/2014/main" id="{60224F1C-A972-4EAB-825E-0B9DD2104ACE}"/>
              </a:ext>
            </a:extLst>
          </p:cNvPr>
          <p:cNvSpPr txBox="1">
            <a:spLocks/>
          </p:cNvSpPr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918735C6-DF3B-412F-981C-951B59B0E3F1}"/>
              </a:ext>
            </a:extLst>
          </p:cNvPr>
          <p:cNvSpPr txBox="1">
            <a:spLocks/>
          </p:cNvSpPr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 pitchFamily="50" charset="-127"/>
                <a:ea typeface="나눔바른고딕 Light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A98F42-C64A-4221-B319-E4D6BB7F201F}"/>
              </a:ext>
            </a:extLst>
          </p:cNvPr>
          <p:cNvSpPr/>
          <p:nvPr/>
        </p:nvSpPr>
        <p:spPr>
          <a:xfrm>
            <a:off x="4740022" y="1209964"/>
            <a:ext cx="1882451" cy="38873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</a:t>
            </a: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결제 처리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72B211-51F4-41BC-BB0D-2E4FCD4D4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4" t="11656" r="22593" b="5857"/>
          <a:stretch/>
        </p:blipFill>
        <p:spPr>
          <a:xfrm>
            <a:off x="0" y="641521"/>
            <a:ext cx="4328171" cy="35586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8A3F72-6FA4-4704-B218-FC2982DF1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618" y="4258443"/>
            <a:ext cx="2225992" cy="25995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F9BFD3-DEB0-482D-900A-47CCE5EF6AAA}"/>
              </a:ext>
            </a:extLst>
          </p:cNvPr>
          <p:cNvSpPr/>
          <p:nvPr/>
        </p:nvSpPr>
        <p:spPr>
          <a:xfrm>
            <a:off x="733496" y="4719623"/>
            <a:ext cx="1344130" cy="39600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입력 작성 폼  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00412E8-086B-4326-854A-08C7DB2B930B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992282" y="4306344"/>
            <a:ext cx="658670" cy="167887"/>
          </a:xfrm>
          <a:prstGeom prst="bentConnector3">
            <a:avLst>
              <a:gd name="adj1" fmla="val 5000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4EA2BBF-BEB1-47F0-A1AA-DCB98F9E5AD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082476" y="1404332"/>
            <a:ext cx="657546" cy="383990"/>
          </a:xfrm>
          <a:prstGeom prst="bentConnector3">
            <a:avLst>
              <a:gd name="adj1" fmla="val 5000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18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BD88F5-8F18-44E4-91BC-DCD917892C77}"/>
              </a:ext>
            </a:extLst>
          </p:cNvPr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>
            <a:extLst>
              <a:ext uri="{FF2B5EF4-FFF2-40B4-BE49-F238E27FC236}">
                <a16:creationId xmlns:a16="http://schemas.microsoft.com/office/drawing/2014/main" id="{60224F1C-A972-4EAB-825E-0B9DD2104ACE}"/>
              </a:ext>
            </a:extLst>
          </p:cNvPr>
          <p:cNvSpPr txBox="1">
            <a:spLocks/>
          </p:cNvSpPr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918735C6-DF3B-412F-981C-951B59B0E3F1}"/>
              </a:ext>
            </a:extLst>
          </p:cNvPr>
          <p:cNvSpPr txBox="1">
            <a:spLocks/>
          </p:cNvSpPr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 pitchFamily="50" charset="-127"/>
                <a:ea typeface="나눔바른고딕 Light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0BA4C1-531E-4721-96A4-09F082FCA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8" t="35795" r="33642" b="4763"/>
          <a:stretch/>
        </p:blipFill>
        <p:spPr>
          <a:xfrm>
            <a:off x="20859" y="1565149"/>
            <a:ext cx="3054214" cy="37063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FBAC519-2414-48F8-836B-EB1B1AB09761}"/>
              </a:ext>
            </a:extLst>
          </p:cNvPr>
          <p:cNvSpPr/>
          <p:nvPr/>
        </p:nvSpPr>
        <p:spPr>
          <a:xfrm>
            <a:off x="50236" y="756858"/>
            <a:ext cx="2423920" cy="45884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후 주문 상품</a:t>
            </a: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개수</a:t>
            </a: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 보여주기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9632A1-6AF5-43F2-8D59-A87E91C95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49" t="50616" r="30184" b="47708"/>
          <a:stretch/>
        </p:blipFill>
        <p:spPr>
          <a:xfrm>
            <a:off x="3504188" y="1565149"/>
            <a:ext cx="2888757" cy="2375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3189D7-9F46-4D08-8DEE-19536CD77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49" t="50616" r="30184" b="47708"/>
          <a:stretch/>
        </p:blipFill>
        <p:spPr>
          <a:xfrm>
            <a:off x="3489237" y="2911901"/>
            <a:ext cx="2888757" cy="2375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5061DC-EB30-49ED-94FB-67E831418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51" t="61639" r="30129" b="34480"/>
          <a:stretch/>
        </p:blipFill>
        <p:spPr>
          <a:xfrm>
            <a:off x="3504189" y="1815190"/>
            <a:ext cx="2888757" cy="552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2210C9-2615-4297-ADEA-D57429FCD8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01" t="58203" r="30114" b="38073"/>
          <a:stretch/>
        </p:blipFill>
        <p:spPr>
          <a:xfrm>
            <a:off x="3493450" y="3185443"/>
            <a:ext cx="2888757" cy="52232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31E805-1526-4F58-B4CD-15BECF65B9B2}"/>
              </a:ext>
            </a:extLst>
          </p:cNvPr>
          <p:cNvSpPr/>
          <p:nvPr/>
        </p:nvSpPr>
        <p:spPr>
          <a:xfrm>
            <a:off x="6920819" y="1242046"/>
            <a:ext cx="1444379" cy="35382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전 상품 판매량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5DBBBF-B940-48BD-A865-E8F349EF8A7D}"/>
              </a:ext>
            </a:extLst>
          </p:cNvPr>
          <p:cNvSpPr/>
          <p:nvPr/>
        </p:nvSpPr>
        <p:spPr>
          <a:xfrm>
            <a:off x="6920819" y="2604967"/>
            <a:ext cx="1444379" cy="35382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후 상품 판매량 </a:t>
            </a: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5BA81CBD-40DA-4A0F-85AD-DD8BCEEBD257}"/>
              </a:ext>
            </a:extLst>
          </p:cNvPr>
          <p:cNvSpPr/>
          <p:nvPr/>
        </p:nvSpPr>
        <p:spPr>
          <a:xfrm>
            <a:off x="1262196" y="2729493"/>
            <a:ext cx="238588" cy="83271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573F75F6-2B35-4594-A5CE-D81F6DA2F38F}"/>
              </a:ext>
            </a:extLst>
          </p:cNvPr>
          <p:cNvSpPr/>
          <p:nvPr/>
        </p:nvSpPr>
        <p:spPr>
          <a:xfrm>
            <a:off x="4002526" y="1565149"/>
            <a:ext cx="359892" cy="83271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F5A302BD-DCB9-43EE-A7F7-8337E10D8299}"/>
              </a:ext>
            </a:extLst>
          </p:cNvPr>
          <p:cNvSpPr/>
          <p:nvPr/>
        </p:nvSpPr>
        <p:spPr>
          <a:xfrm>
            <a:off x="4033862" y="2911901"/>
            <a:ext cx="359892" cy="83271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6268282-9184-4DC4-8175-41CE3E0126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92" t="48836" r="22831" b="36927"/>
          <a:stretch/>
        </p:blipFill>
        <p:spPr>
          <a:xfrm>
            <a:off x="3378642" y="3980011"/>
            <a:ext cx="6122629" cy="12809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582878-0BFA-4253-AFEC-115DDB37FC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55" t="67231" r="35776" b="22177"/>
          <a:stretch/>
        </p:blipFill>
        <p:spPr>
          <a:xfrm>
            <a:off x="3378642" y="5365132"/>
            <a:ext cx="6122629" cy="131367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B43B49E-7B07-419D-B304-6C0E49C48C15}"/>
              </a:ext>
            </a:extLst>
          </p:cNvPr>
          <p:cNvSpPr/>
          <p:nvPr/>
        </p:nvSpPr>
        <p:spPr>
          <a:xfrm>
            <a:off x="3541200" y="776477"/>
            <a:ext cx="2365477" cy="3872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성공 후 상품 판매량 변화시키기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CFCA812-F18D-4144-800B-7EF82FFE06D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8473" y="1866475"/>
            <a:ext cx="1487447" cy="238587"/>
          </a:xfrm>
          <a:prstGeom prst="bentConnector3">
            <a:avLst>
              <a:gd name="adj1" fmla="val 5000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0C818A6-A80A-48E2-BD72-189C4B69A9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62419" y="1408149"/>
            <a:ext cx="2541569" cy="182408"/>
          </a:xfrm>
          <a:prstGeom prst="bentConnector3">
            <a:avLst>
              <a:gd name="adj1" fmla="val 102395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3BEB15-98FF-4383-9492-7210726D86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68482" y="2729493"/>
            <a:ext cx="2541569" cy="182408"/>
          </a:xfrm>
          <a:prstGeom prst="bentConnector3">
            <a:avLst>
              <a:gd name="adj1" fmla="val 102395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515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/>
          <p:cNvSpPr txBox="1"/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/>
                <a:ea typeface="나눔바른고딕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pc="0">
                <a:latin typeface="배달의민족 주아"/>
                <a:ea typeface="배달의민족 주아"/>
              </a:rPr>
              <a:t>주요기능</a:t>
            </a:r>
          </a:p>
        </p:txBody>
      </p:sp>
      <p:sp>
        <p:nvSpPr>
          <p:cNvPr id="36" name="텍스트 개체 틀 15"/>
          <p:cNvSpPr txBox="1"/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/>
                <a:ea typeface="나눔바른고딕 Light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pc="0" dirty="0">
                <a:solidFill>
                  <a:schemeClr val="bg1">
                    <a:lumMod val="65000"/>
                  </a:schemeClr>
                </a:solidFill>
                <a:latin typeface="배달의민족 주아"/>
                <a:ea typeface="배달의민족 주아"/>
              </a:rPr>
              <a:t>결제관리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46076"/>
            <a:ext cx="5056560" cy="3924300"/>
          </a:xfrm>
          <a:prstGeom prst="rect">
            <a:avLst/>
          </a:prstGeom>
        </p:spPr>
      </p:pic>
      <p:sp>
        <p:nvSpPr>
          <p:cNvPr id="39" name="직사각형 10"/>
          <p:cNvSpPr/>
          <p:nvPr/>
        </p:nvSpPr>
        <p:spPr>
          <a:xfrm>
            <a:off x="2380498" y="2346036"/>
            <a:ext cx="2171044" cy="3337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Ajax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 사용하여 배송상태 변경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0" y="1498251"/>
            <a:ext cx="4952101" cy="4219949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F1279D7-37F1-44BA-A8D4-01CB69AC34B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9217" y="2723219"/>
            <a:ext cx="780865" cy="448338"/>
          </a:xfrm>
          <a:prstGeom prst="bentConnector3">
            <a:avLst>
              <a:gd name="adj1" fmla="val 100861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56EB9A-77AB-4B45-AA31-F9E3ADE78923}"/>
              </a:ext>
            </a:extLst>
          </p:cNvPr>
          <p:cNvSpPr/>
          <p:nvPr/>
        </p:nvSpPr>
        <p:spPr>
          <a:xfrm>
            <a:off x="2637819" y="1695511"/>
            <a:ext cx="1913723" cy="2775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주문번호</a:t>
            </a: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구매자로 검색 가능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6726399-AD9C-459D-AC4E-A80C7FBE92C1}"/>
              </a:ext>
            </a:extLst>
          </p:cNvPr>
          <p:cNvCxnSpPr>
            <a:cxnSpLocks/>
          </p:cNvCxnSpPr>
          <p:nvPr/>
        </p:nvCxnSpPr>
        <p:spPr>
          <a:xfrm flipV="1">
            <a:off x="1377829" y="1759330"/>
            <a:ext cx="1327749" cy="265643"/>
          </a:xfrm>
          <a:prstGeom prst="bentConnector3">
            <a:avLst>
              <a:gd name="adj1" fmla="val -86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1108" y="641521"/>
            <a:ext cx="990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3"/>
          <p:cNvSpPr txBox="1"/>
          <p:nvPr/>
        </p:nvSpPr>
        <p:spPr>
          <a:xfrm>
            <a:off x="241866" y="138209"/>
            <a:ext cx="1835760" cy="50331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/>
                <a:ea typeface="나눔바른고딕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pc="0">
                <a:latin typeface="배달의민족 주아"/>
                <a:ea typeface="배달의민족 주아"/>
              </a:rPr>
              <a:t>주요기능</a:t>
            </a:r>
          </a:p>
        </p:txBody>
      </p:sp>
      <p:sp>
        <p:nvSpPr>
          <p:cNvPr id="36" name="텍스트 개체 틀 15"/>
          <p:cNvSpPr txBox="1"/>
          <p:nvPr/>
        </p:nvSpPr>
        <p:spPr>
          <a:xfrm>
            <a:off x="1517060" y="272787"/>
            <a:ext cx="2665412" cy="28785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indent="0" algn="r" defTabSz="914400" rtl="0" eaLnBrk="1" latinLnBrk="1" hangingPunct="1">
              <a:buNone/>
              <a:defRPr sz="1400" kern="1200" spc="-150">
                <a:solidFill>
                  <a:schemeClr val="bg1">
                    <a:lumMod val="50000"/>
                    <a:alpha val="99000"/>
                  </a:schemeClr>
                </a:solidFill>
                <a:latin typeface="나눔바른고딕 Light"/>
                <a:ea typeface="나눔바른고딕 Light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pc="0">
                <a:solidFill>
                  <a:schemeClr val="bg1">
                    <a:lumMod val="65000"/>
                  </a:schemeClr>
                </a:solidFill>
                <a:latin typeface="배달의민족 주아"/>
                <a:ea typeface="배달의민족 주아"/>
              </a:rPr>
              <a:t>오픈채팅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17289"/>
            <a:ext cx="3740727" cy="3749565"/>
          </a:xfrm>
          <a:prstGeom prst="rect">
            <a:avLst/>
          </a:prstGeom>
        </p:spPr>
      </p:pic>
      <p:sp>
        <p:nvSpPr>
          <p:cNvPr id="39" name="직사각형 10"/>
          <p:cNvSpPr/>
          <p:nvPr/>
        </p:nvSpPr>
        <p:spPr>
          <a:xfrm>
            <a:off x="934682" y="3869886"/>
            <a:ext cx="2806045" cy="35447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WebSocket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과 </a:t>
            </a:r>
            <a:r>
              <a:rPr lang="en-US" altLang="ko-KR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Session </a:t>
            </a:r>
            <a:r>
              <a:rPr lang="ko-KR" altLang="en-US" sz="1200" kern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주아"/>
                <a:ea typeface="배달의민족 주아"/>
              </a:rPr>
              <a:t>을 활용한 오픈 채팅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8520" y="2197649"/>
            <a:ext cx="6097479" cy="2605258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A575B3C-184B-4D88-9F11-B9148EE945F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31269" y="3621732"/>
            <a:ext cx="357758" cy="138550"/>
          </a:xfrm>
          <a:prstGeom prst="bentConnector3">
            <a:avLst>
              <a:gd name="adj1" fmla="val 50000"/>
            </a:avLst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"/>
          <p:cNvSpPr txBox="1">
            <a:spLocks/>
          </p:cNvSpPr>
          <p:nvPr/>
        </p:nvSpPr>
        <p:spPr>
          <a:xfrm>
            <a:off x="4565746" y="2917334"/>
            <a:ext cx="792163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l" defTabSz="914400" rtl="0" eaLnBrk="1" latinLnBrk="1" hangingPunct="1">
              <a:buNone/>
              <a:defRPr sz="3600" kern="1200" spc="-150">
                <a:solidFill>
                  <a:schemeClr val="bg1">
                    <a:lumMod val="95000"/>
                    <a:alpha val="99000"/>
                  </a:schemeClr>
                </a:solidFill>
                <a:latin typeface="나눔명조 ExtraBold" pitchFamily="18" charset="-127"/>
                <a:ea typeface="나눔명조 ExtraBold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99000"/>
                  </a:prstClr>
                </a:solidFill>
                <a:effectLst/>
                <a:uLnTx/>
                <a:uFillTx/>
                <a:latin typeface="나눔명조 ExtraBold" pitchFamily="18" charset="-127"/>
                <a:ea typeface="나눔명조 ExtraBold" pitchFamily="18" charset="-127"/>
                <a:cs typeface="+mn-cs"/>
              </a:rPr>
              <a:t>0</a:t>
            </a:r>
            <a:r>
              <a:rPr lang="en-US" altLang="ko-KR" dirty="0">
                <a:solidFill>
                  <a:srgbClr val="FFC000">
                    <a:alpha val="99000"/>
                  </a:srgbClr>
                </a:solidFill>
              </a:rPr>
              <a:t>4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FFC000">
                  <a:alpha val="99000"/>
                </a:srgbClr>
              </a:solidFill>
              <a:effectLst/>
              <a:uLnTx/>
              <a:uFillTx/>
              <a:latin typeface="나눔명조 ExtraBold" pitchFamily="18" charset="-127"/>
              <a:ea typeface="나눔명조 ExtraBold" pitchFamily="18" charset="-127"/>
              <a:cs typeface="+mn-cs"/>
            </a:endParaRPr>
          </a:p>
        </p:txBody>
      </p:sp>
      <p:sp>
        <p:nvSpPr>
          <p:cNvPr id="3" name="텍스트 개체 틀 7"/>
          <p:cNvSpPr txBox="1">
            <a:spLocks/>
          </p:cNvSpPr>
          <p:nvPr/>
        </p:nvSpPr>
        <p:spPr>
          <a:xfrm>
            <a:off x="3959679" y="3434859"/>
            <a:ext cx="2000250" cy="360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800" kern="1200" spc="-150">
                <a:solidFill>
                  <a:schemeClr val="bg1">
                    <a:lumMod val="9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0" dirty="0">
                <a:solidFill>
                  <a:prstClr val="white">
                    <a:lumMod val="95000"/>
                    <a:alpha val="99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및 </a:t>
            </a:r>
            <a:r>
              <a:rPr lang="en-US" altLang="ko-KR" spc="0" dirty="0">
                <a:solidFill>
                  <a:prstClr val="white">
                    <a:lumMod val="95000"/>
                    <a:alpha val="99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1103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"/>
          <p:cNvSpPr txBox="1">
            <a:spLocks/>
          </p:cNvSpPr>
          <p:nvPr/>
        </p:nvSpPr>
        <p:spPr>
          <a:xfrm>
            <a:off x="4565746" y="2917334"/>
            <a:ext cx="792163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l" defTabSz="914400" rtl="0" eaLnBrk="1" latinLnBrk="1" hangingPunct="1">
              <a:buNone/>
              <a:defRPr sz="3600" kern="1200" spc="-150">
                <a:solidFill>
                  <a:schemeClr val="bg1">
                    <a:lumMod val="95000"/>
                    <a:alpha val="99000"/>
                  </a:schemeClr>
                </a:solidFill>
                <a:latin typeface="나눔명조 ExtraBold" pitchFamily="18" charset="-127"/>
                <a:ea typeface="나눔명조 ExtraBold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</a:t>
            </a:r>
            <a:r>
              <a:rPr lang="en-US" altLang="ko-KR" dirty="0">
                <a:solidFill>
                  <a:srgbClr val="FFC000">
                    <a:alpha val="99000"/>
                  </a:srgbClr>
                </a:solidFill>
              </a:rPr>
              <a:t>1</a:t>
            </a:r>
            <a:endParaRPr lang="ko-KR" altLang="en-US" dirty="0">
              <a:solidFill>
                <a:srgbClr val="FFC000">
                  <a:alpha val="99000"/>
                </a:srgbClr>
              </a:solidFill>
            </a:endParaRPr>
          </a:p>
        </p:txBody>
      </p:sp>
      <p:sp>
        <p:nvSpPr>
          <p:cNvPr id="3" name="텍스트 개체 틀 7"/>
          <p:cNvSpPr txBox="1">
            <a:spLocks/>
          </p:cNvSpPr>
          <p:nvPr/>
        </p:nvSpPr>
        <p:spPr>
          <a:xfrm>
            <a:off x="3959679" y="3434859"/>
            <a:ext cx="2000250" cy="360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800" kern="1200" spc="-150">
                <a:solidFill>
                  <a:schemeClr val="bg1">
                    <a:lumMod val="9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pc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보고서</a:t>
            </a:r>
          </a:p>
        </p:txBody>
      </p:sp>
    </p:spTree>
    <p:extLst>
      <p:ext uri="{BB962C8B-B14F-4D97-AF65-F5344CB8AC3E}">
        <p14:creationId xmlns:p14="http://schemas.microsoft.com/office/powerpoint/2010/main" val="1813899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7"/>
          <p:cNvSpPr txBox="1">
            <a:spLocks/>
          </p:cNvSpPr>
          <p:nvPr/>
        </p:nvSpPr>
        <p:spPr>
          <a:xfrm>
            <a:off x="3488931" y="3068638"/>
            <a:ext cx="2928138" cy="360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800" kern="1200" spc="-150">
                <a:solidFill>
                  <a:schemeClr val="bg1">
                    <a:lumMod val="9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0" dirty="0">
                <a:solidFill>
                  <a:prstClr val="white">
                    <a:lumMod val="95000"/>
                    <a:alpha val="99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pc="0" dirty="0">
                <a:solidFill>
                  <a:prstClr val="white">
                    <a:lumMod val="95000"/>
                    <a:alpha val="99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alpha val="99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02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01-1</a:t>
            </a:r>
            <a:r>
              <a:rPr kumimoji="0" lang="ko-KR" altLang="en-US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주제 및 기획 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FEB01-6867-439C-8705-1940D4ABD104}"/>
              </a:ext>
            </a:extLst>
          </p:cNvPr>
          <p:cNvSpPr txBox="1"/>
          <p:nvPr/>
        </p:nvSpPr>
        <p:spPr>
          <a:xfrm>
            <a:off x="452436" y="1152097"/>
            <a:ext cx="170271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주제</a:t>
            </a:r>
            <a:b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영양제 쇼핑몰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홈페이지 명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어른 허브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의도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58E172-EAE6-40DF-825E-8853AF23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6" y="3294305"/>
            <a:ext cx="3657600" cy="3005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D67556-43AA-4417-8422-883EABDA6E22}"/>
              </a:ext>
            </a:extLst>
          </p:cNvPr>
          <p:cNvSpPr txBox="1"/>
          <p:nvPr/>
        </p:nvSpPr>
        <p:spPr>
          <a:xfrm>
            <a:off x="3989963" y="3365808"/>
            <a:ext cx="5999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 건강기능 식품 시장의 성장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브랜드의 시장 진입 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확산에 따른 건강 관심도 증대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CRUD,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기능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기능 등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구현하고 싶었던 기능을 적용해보기에 적절한 아이템이라고 생각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 이러한 의도와 시장 트렌드에 맞추어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영양제 쇼핑몰을 기획해보게 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47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8" y="343289"/>
            <a:ext cx="2408208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pc="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01-2 </a:t>
            </a:r>
            <a:r>
              <a:rPr lang="ko-KR" altLang="en-US" spc="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소개</a:t>
            </a:r>
            <a:endParaRPr kumimoji="0" lang="ko-KR" altLang="en-US" sz="2600" b="0" i="0" u="none" strike="noStrike" kern="1200" cap="none" spc="0" normalizeH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0B85A-771B-448F-BF16-D01931EA0D2C}"/>
              </a:ext>
            </a:extLst>
          </p:cNvPr>
          <p:cNvSpPr txBox="1"/>
          <p:nvPr/>
        </p:nvSpPr>
        <p:spPr>
          <a:xfrm>
            <a:off x="351825" y="1078253"/>
            <a:ext cx="753986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320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21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팀명</a:t>
            </a:r>
            <a:r>
              <a:rPr lang="ko-KR" altLang="en-US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21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21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21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어른허브</a:t>
            </a:r>
            <a:r>
              <a:rPr lang="ko-KR" altLang="en-US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21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대놓고 </a:t>
            </a:r>
            <a:r>
              <a:rPr lang="ko-KR" altLang="en-US" sz="160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아이허브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벤치마킹 하겠다는 뜻</a:t>
            </a:r>
            <a:r>
              <a:rPr lang="en-US" altLang="ko-KR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>
                  <a:lumMod val="7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4BC7E-CD4A-41F5-B556-199D04905F75}"/>
              </a:ext>
            </a:extLst>
          </p:cNvPr>
          <p:cNvSpPr txBox="1"/>
          <p:nvPr/>
        </p:nvSpPr>
        <p:spPr>
          <a:xfrm>
            <a:off x="247938" y="2559299"/>
            <a:ext cx="24631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고객센터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 게시판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CRUD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페이징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0BF808-D92D-4C21-BC10-9F2A96D38415}"/>
              </a:ext>
            </a:extLst>
          </p:cNvPr>
          <p:cNvSpPr txBox="1"/>
          <p:nvPr/>
        </p:nvSpPr>
        <p:spPr>
          <a:xfrm>
            <a:off x="1403732" y="2012105"/>
            <a:ext cx="103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이서윤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6D45CD1-D7F8-4295-BB21-ABDC30FF51D0}"/>
              </a:ext>
            </a:extLst>
          </p:cNvPr>
          <p:cNvSpPr/>
          <p:nvPr/>
        </p:nvSpPr>
        <p:spPr>
          <a:xfrm>
            <a:off x="133588" y="1919068"/>
            <a:ext cx="2916743" cy="2356716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6E1231-CE2F-4819-9AC9-58B98E44EF3C}"/>
              </a:ext>
            </a:extLst>
          </p:cNvPr>
          <p:cNvSpPr/>
          <p:nvPr/>
        </p:nvSpPr>
        <p:spPr>
          <a:xfrm>
            <a:off x="1272539" y="2430751"/>
            <a:ext cx="1163795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E338D83-4EB3-463C-8DCA-22AEB16FE4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10" y="1952202"/>
            <a:ext cx="626853" cy="5419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71EB102-5C2D-4342-95BD-336A951470E3}"/>
              </a:ext>
            </a:extLst>
          </p:cNvPr>
          <p:cNvSpPr txBox="1"/>
          <p:nvPr/>
        </p:nvSpPr>
        <p:spPr>
          <a:xfrm>
            <a:off x="4634889" y="1988136"/>
            <a:ext cx="103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최수정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2F86F04-E942-42B5-BEFE-7651AC65BA68}"/>
              </a:ext>
            </a:extLst>
          </p:cNvPr>
          <p:cNvSpPr/>
          <p:nvPr/>
        </p:nvSpPr>
        <p:spPr>
          <a:xfrm>
            <a:off x="3200100" y="1929212"/>
            <a:ext cx="3160242" cy="2356716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B32FCE-8A5B-4E68-9E85-019DB6566A67}"/>
              </a:ext>
            </a:extLst>
          </p:cNvPr>
          <p:cNvSpPr/>
          <p:nvPr/>
        </p:nvSpPr>
        <p:spPr>
          <a:xfrm>
            <a:off x="4503696" y="2406782"/>
            <a:ext cx="1163795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7A7EB4-9866-45BA-B7C2-672EC78E6322}"/>
              </a:ext>
            </a:extLst>
          </p:cNvPr>
          <p:cNvSpPr txBox="1"/>
          <p:nvPr/>
        </p:nvSpPr>
        <p:spPr>
          <a:xfrm>
            <a:off x="7967850" y="1977992"/>
            <a:ext cx="103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손주연</a:t>
            </a:r>
            <a:endParaRPr lang="ko-KR" altLang="en-US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5C1617C-6261-4EC0-B6C1-BF53C0DB60B6}"/>
              </a:ext>
            </a:extLst>
          </p:cNvPr>
          <p:cNvSpPr/>
          <p:nvPr/>
        </p:nvSpPr>
        <p:spPr>
          <a:xfrm>
            <a:off x="6491535" y="1919067"/>
            <a:ext cx="3332126" cy="2356717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4E9AC6-4582-429A-9F51-1F232743A5C5}"/>
              </a:ext>
            </a:extLst>
          </p:cNvPr>
          <p:cNvSpPr/>
          <p:nvPr/>
        </p:nvSpPr>
        <p:spPr>
          <a:xfrm>
            <a:off x="7836657" y="2396638"/>
            <a:ext cx="1163795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4CBFFE-094B-40DF-A0C0-062F2EFE9EB0}"/>
              </a:ext>
            </a:extLst>
          </p:cNvPr>
          <p:cNvSpPr txBox="1"/>
          <p:nvPr/>
        </p:nvSpPr>
        <p:spPr>
          <a:xfrm>
            <a:off x="3093032" y="4457904"/>
            <a:ext cx="103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박주희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740FC4-E266-4520-81E5-1EEE55231E65}"/>
              </a:ext>
            </a:extLst>
          </p:cNvPr>
          <p:cNvSpPr/>
          <p:nvPr/>
        </p:nvSpPr>
        <p:spPr>
          <a:xfrm>
            <a:off x="1582389" y="4381752"/>
            <a:ext cx="3404951" cy="235671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00CC4A-C17F-4350-9323-5449AAE2A560}"/>
              </a:ext>
            </a:extLst>
          </p:cNvPr>
          <p:cNvSpPr/>
          <p:nvPr/>
        </p:nvSpPr>
        <p:spPr>
          <a:xfrm>
            <a:off x="2961839" y="4876550"/>
            <a:ext cx="1163795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EAE733-8BFE-4E9B-9CC9-AA8F3357FF48}"/>
              </a:ext>
            </a:extLst>
          </p:cNvPr>
          <p:cNvSpPr txBox="1"/>
          <p:nvPr/>
        </p:nvSpPr>
        <p:spPr>
          <a:xfrm>
            <a:off x="6496634" y="4440676"/>
            <a:ext cx="103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한채원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12DED0C-31AA-4ADC-BB6E-01B0657EFEC6}"/>
              </a:ext>
            </a:extLst>
          </p:cNvPr>
          <p:cNvSpPr/>
          <p:nvPr/>
        </p:nvSpPr>
        <p:spPr>
          <a:xfrm>
            <a:off x="5134939" y="4381751"/>
            <a:ext cx="3357547" cy="235671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47ACEFB-9D5E-460D-840D-13CE2F2FCEE3}"/>
              </a:ext>
            </a:extLst>
          </p:cNvPr>
          <p:cNvSpPr/>
          <p:nvPr/>
        </p:nvSpPr>
        <p:spPr>
          <a:xfrm>
            <a:off x="6365441" y="4859322"/>
            <a:ext cx="1163795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95B4EFD3-FFE9-4314-8587-9BBC359FF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1977992"/>
            <a:ext cx="626853" cy="54194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05F1023-162F-412C-A08D-11902F0B0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62" y="1933679"/>
            <a:ext cx="626853" cy="54194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019A30F-5105-4170-A630-E3E64875F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25" y="4457904"/>
            <a:ext cx="626853" cy="54194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87A3C02-BFE3-416F-BEE5-C51DD9F54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41" y="4406956"/>
            <a:ext cx="626853" cy="54194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5D2BAAC-A24D-443B-9DBC-EA6C0F51D847}"/>
              </a:ext>
            </a:extLst>
          </p:cNvPr>
          <p:cNvSpPr txBox="1"/>
          <p:nvPr/>
        </p:nvSpPr>
        <p:spPr>
          <a:xfrm>
            <a:off x="3247578" y="2519355"/>
            <a:ext cx="33575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 dirty="0">
                <a:latin typeface="배달의민족 주아"/>
                <a:ea typeface="배달의민족 주아"/>
              </a:rPr>
              <a:t>팀원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 dirty="0">
                <a:latin typeface="배달의민족 주아"/>
                <a:ea typeface="배달의민족 주아"/>
              </a:rPr>
              <a:t>관리자페이지</a:t>
            </a:r>
            <a:br>
              <a:rPr lang="en-US" altLang="ko-KR" sz="1400" dirty="0">
                <a:latin typeface="배달의민족 주아"/>
                <a:ea typeface="배달의민족 주아"/>
              </a:rPr>
            </a:br>
            <a:r>
              <a:rPr lang="en-US" altLang="ko-KR" sz="1400" dirty="0">
                <a:latin typeface="배달의민족 주아"/>
                <a:ea typeface="배달의민족 주아"/>
              </a:rPr>
              <a:t>- </a:t>
            </a:r>
            <a:r>
              <a:rPr lang="ko-KR" altLang="en-US" sz="1400" dirty="0">
                <a:latin typeface="배달의민족 주아"/>
                <a:ea typeface="배달의민족 주아"/>
              </a:rPr>
              <a:t>관리자 메인</a:t>
            </a:r>
            <a:r>
              <a:rPr lang="en-US" altLang="ko-KR" sz="1400" dirty="0">
                <a:latin typeface="배달의민족 주아"/>
                <a:ea typeface="배달의민족 주아"/>
              </a:rPr>
              <a:t>(</a:t>
            </a:r>
            <a:r>
              <a:rPr lang="ko-KR" altLang="en-US" sz="1400" dirty="0">
                <a:latin typeface="배달의민족 주아"/>
                <a:ea typeface="배달의민족 주아"/>
              </a:rPr>
              <a:t>월별 매출 및 판매량 차트</a:t>
            </a:r>
            <a:r>
              <a:rPr lang="en-US" altLang="ko-KR" sz="1400" dirty="0">
                <a:latin typeface="배달의민족 주아"/>
                <a:ea typeface="배달의민족 주아"/>
              </a:rPr>
              <a:t>)</a:t>
            </a:r>
            <a:br>
              <a:rPr lang="en-US" altLang="ko-KR" sz="1400" dirty="0">
                <a:latin typeface="배달의민족 주아"/>
                <a:ea typeface="배달의민족 주아"/>
              </a:rPr>
            </a:br>
            <a:r>
              <a:rPr lang="en-US" altLang="ko-KR" sz="1400" dirty="0">
                <a:latin typeface="배달의민족 주아"/>
                <a:ea typeface="배달의민족 주아"/>
              </a:rPr>
              <a:t>- </a:t>
            </a:r>
            <a:r>
              <a:rPr lang="ko-KR" altLang="en-US" sz="1400" dirty="0">
                <a:latin typeface="배달의민족 주아"/>
                <a:ea typeface="배달의민족 주아"/>
              </a:rPr>
              <a:t>상품 관리</a:t>
            </a:r>
            <a:r>
              <a:rPr lang="en-US" altLang="ko-KR" sz="1400" dirty="0">
                <a:latin typeface="배달의민족 주아"/>
                <a:ea typeface="배달의민족 주아"/>
              </a:rPr>
              <a:t>(</a:t>
            </a:r>
            <a:r>
              <a:rPr lang="ko-KR" altLang="en-US" sz="1400" dirty="0">
                <a:latin typeface="배달의민족 주아"/>
                <a:ea typeface="배달의민족 주아"/>
              </a:rPr>
              <a:t>파일 업로드 및 수정</a:t>
            </a:r>
            <a:r>
              <a:rPr lang="en-US" altLang="ko-KR" sz="1400" dirty="0">
                <a:latin typeface="배달의민족 주아"/>
                <a:ea typeface="배달의민족 주아"/>
              </a:rPr>
              <a:t>, </a:t>
            </a:r>
            <a:r>
              <a:rPr lang="ko-KR" altLang="en-US" sz="1400" dirty="0">
                <a:latin typeface="배달의민족 주아"/>
                <a:ea typeface="배달의민족 주아"/>
              </a:rPr>
              <a:t>삭제</a:t>
            </a:r>
            <a:r>
              <a:rPr lang="en-US" altLang="ko-KR" sz="1400" dirty="0">
                <a:latin typeface="배달의민족 주아"/>
                <a:ea typeface="배달의민족 주아"/>
              </a:rPr>
              <a:t>)</a:t>
            </a:r>
            <a:br>
              <a:rPr lang="en-US" altLang="ko-KR" sz="1400" dirty="0">
                <a:latin typeface="배달의민족 주아"/>
                <a:ea typeface="배달의민족 주아"/>
              </a:rPr>
            </a:br>
            <a:r>
              <a:rPr lang="en-US" altLang="ko-KR" sz="1400" dirty="0">
                <a:latin typeface="배달의민족 주아"/>
                <a:ea typeface="배달의민족 주아"/>
              </a:rPr>
              <a:t>- </a:t>
            </a:r>
            <a:r>
              <a:rPr lang="ko-KR" altLang="en-US" sz="1400" dirty="0">
                <a:latin typeface="배달의민족 주아"/>
                <a:ea typeface="배달의민족 주아"/>
              </a:rPr>
              <a:t>주문 관리</a:t>
            </a:r>
            <a:r>
              <a:rPr lang="en-US" altLang="ko-KR" sz="1400" dirty="0">
                <a:latin typeface="배달의민족 주아"/>
                <a:ea typeface="배달의민족 주아"/>
              </a:rPr>
              <a:t>(</a:t>
            </a:r>
            <a:r>
              <a:rPr lang="ko-KR" altLang="en-US" sz="1400" dirty="0">
                <a:latin typeface="배달의민족 주아"/>
                <a:ea typeface="배달의민족 주아"/>
              </a:rPr>
              <a:t>배송상태 변경</a:t>
            </a:r>
            <a:r>
              <a:rPr lang="en-US" altLang="ko-KR" sz="1400" dirty="0">
                <a:latin typeface="배달의민족 주아"/>
                <a:ea typeface="배달의민족 주아"/>
              </a:rPr>
              <a:t>, </a:t>
            </a:r>
            <a:r>
              <a:rPr lang="ko-KR" altLang="en-US" sz="1400" dirty="0">
                <a:latin typeface="배달의민족 주아"/>
                <a:ea typeface="배달의민족 주아"/>
              </a:rPr>
              <a:t>상세페이지</a:t>
            </a:r>
            <a:r>
              <a:rPr lang="en-US" altLang="ko-KR" sz="1400" dirty="0">
                <a:latin typeface="배달의민족 주아"/>
                <a:ea typeface="배달의민족 주아"/>
              </a:rPr>
              <a:t>)</a:t>
            </a:r>
            <a:br>
              <a:rPr lang="en-US" altLang="ko-KR" sz="1400" dirty="0">
                <a:latin typeface="배달의민족 주아"/>
                <a:ea typeface="배달의민족 주아"/>
              </a:rPr>
            </a:br>
            <a:r>
              <a:rPr lang="en-US" altLang="ko-KR" sz="1400" dirty="0">
                <a:latin typeface="배달의민족 주아"/>
                <a:ea typeface="배달의민족 주아"/>
              </a:rPr>
              <a:t>- </a:t>
            </a:r>
            <a:r>
              <a:rPr lang="ko-KR" altLang="en-US" sz="1400" dirty="0">
                <a:latin typeface="배달의민족 주아"/>
                <a:ea typeface="배달의민족 주아"/>
              </a:rPr>
              <a:t>관리 페이지별 </a:t>
            </a:r>
            <a:r>
              <a:rPr lang="ko-KR" altLang="en-US" sz="1400" dirty="0" err="1">
                <a:latin typeface="배달의민족 주아"/>
                <a:ea typeface="배달의민족 주아"/>
              </a:rPr>
              <a:t>페이징</a:t>
            </a:r>
            <a:r>
              <a:rPr lang="en-US" altLang="ko-KR" sz="1400" dirty="0">
                <a:latin typeface="배달의민족 주아"/>
                <a:ea typeface="배달의민족 주아"/>
              </a:rPr>
              <a:t>,</a:t>
            </a:r>
            <a:r>
              <a:rPr lang="ko-KR" altLang="en-US" sz="1400" dirty="0">
                <a:latin typeface="배달의민족 주아"/>
                <a:ea typeface="배달의민족 주아"/>
              </a:rPr>
              <a:t> 검색기능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 dirty="0">
                <a:latin typeface="배달의민족 주아"/>
                <a:ea typeface="배달의민족 주아"/>
              </a:rPr>
              <a:t>회원 오픈 채팅</a:t>
            </a:r>
            <a:r>
              <a:rPr lang="en-US" altLang="ko-KR" sz="1400" dirty="0">
                <a:latin typeface="배달의민족 주아"/>
                <a:ea typeface="배달의민족 주아"/>
              </a:rPr>
              <a:t> </a:t>
            </a:r>
            <a:r>
              <a:rPr lang="ko-KR" altLang="en-US" sz="1400" dirty="0">
                <a:latin typeface="배달의민족 주아"/>
                <a:ea typeface="배달의민족 주아"/>
              </a:rPr>
              <a:t>기능</a:t>
            </a:r>
            <a:endParaRPr lang="en-US" altLang="ko-KR" sz="1600" dirty="0">
              <a:latin typeface="배달의민족 주아"/>
              <a:ea typeface="배달의민족 주아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5FCC97-B024-4851-BA2F-882056A4E92E}"/>
              </a:ext>
            </a:extLst>
          </p:cNvPr>
          <p:cNvSpPr txBox="1"/>
          <p:nvPr/>
        </p:nvSpPr>
        <p:spPr>
          <a:xfrm>
            <a:off x="6543709" y="2542528"/>
            <a:ext cx="32646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판매량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Top4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기능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상세 목록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조회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페이징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암호화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소셜 로그인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인증메일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우편번호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3D687B-0429-4F3D-BEBA-91A4D815A8AF}"/>
              </a:ext>
            </a:extLst>
          </p:cNvPr>
          <p:cNvSpPr txBox="1"/>
          <p:nvPr/>
        </p:nvSpPr>
        <p:spPr>
          <a:xfrm>
            <a:off x="1682052" y="4999242"/>
            <a:ext cx="35704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고객센터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자주 묻는 질문 게시판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기능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비회원 질문 게시판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답글 기능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페이징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페이지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A9C04D-0DF1-4CB4-ABFC-44AA1185C8CD}"/>
              </a:ext>
            </a:extLst>
          </p:cNvPr>
          <p:cNvSpPr txBox="1"/>
          <p:nvPr/>
        </p:nvSpPr>
        <p:spPr>
          <a:xfrm>
            <a:off x="5224346" y="5069932"/>
            <a:ext cx="35704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페이지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많은 순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낮은 가격 순 등 조회 기능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검색 기능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 기능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페이징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기능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업로드 및 수정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회사소개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API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03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01-3 </a:t>
            </a:r>
            <a:r>
              <a:rPr kumimoji="0" lang="ko-KR" altLang="en-US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벤치마킹 사이트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B7132C-FCCB-4E3D-8E26-E02D58A7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38" y="1438083"/>
            <a:ext cx="8126471" cy="4937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144D8C-C8F6-40AE-85E7-A5F4104F5DA2}"/>
              </a:ext>
            </a:extLst>
          </p:cNvPr>
          <p:cNvSpPr txBox="1"/>
          <p:nvPr/>
        </p:nvSpPr>
        <p:spPr>
          <a:xfrm>
            <a:off x="512472" y="957676"/>
            <a:ext cx="3468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아이허브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(https://kr.iherb.com/)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34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01-4 </a:t>
            </a:r>
            <a:r>
              <a:rPr kumimoji="0" lang="ko-KR" altLang="en-US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89923"/>
              </p:ext>
            </p:extLst>
          </p:nvPr>
        </p:nvGraphicFramePr>
        <p:xfrm>
          <a:off x="452437" y="1274617"/>
          <a:ext cx="9001126" cy="4655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9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0" baseline="0" dirty="0">
                          <a:solidFill>
                            <a:schemeClr val="bg1">
                              <a:lumMod val="95000"/>
                              <a:alpha val="99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운영체제</a:t>
                      </a:r>
                      <a:endParaRPr lang="en-US" altLang="ko-KR" sz="1400" b="0" spc="0" baseline="0" dirty="0">
                        <a:solidFill>
                          <a:schemeClr val="bg1">
                            <a:lumMod val="95000"/>
                            <a:alpha val="99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Windows 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0" baseline="0" dirty="0">
                          <a:solidFill>
                            <a:schemeClr val="bg1">
                              <a:lumMod val="95000"/>
                              <a:alpha val="99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Apache Tomcat 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0" baseline="0" dirty="0">
                          <a:solidFill>
                            <a:schemeClr val="bg1">
                              <a:lumMod val="95000"/>
                              <a:alpha val="99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DBMS</a:t>
                      </a:r>
                      <a:endParaRPr lang="ko-KR" altLang="en-US" sz="1400" b="0" spc="0" baseline="0" dirty="0">
                        <a:solidFill>
                          <a:schemeClr val="bg1">
                            <a:lumMod val="95000"/>
                            <a:alpha val="99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ctr">
                        <a:lnSpc>
                          <a:spcPct val="100000"/>
                        </a:lnSpc>
                      </a:pPr>
                      <a:r>
                        <a:rPr lang="en-US" altLang="ko-KR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Oracle Database 11g Express Edition - </a:t>
                      </a:r>
                      <a:r>
                        <a:rPr lang="en-US" altLang="ko-KR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SQLDeveloper</a:t>
                      </a:r>
                      <a:endParaRPr lang="en-US" altLang="ko-KR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0" baseline="0" dirty="0">
                          <a:solidFill>
                            <a:schemeClr val="bg1">
                              <a:lumMod val="95000"/>
                              <a:alpha val="99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ctr">
                        <a:lnSpc>
                          <a:spcPct val="100000"/>
                        </a:lnSpc>
                      </a:pPr>
                      <a:r>
                        <a:rPr lang="en-US" altLang="ko-KR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Spring 4.2.5, </a:t>
                      </a:r>
                      <a:r>
                        <a:rPr lang="en-US" altLang="ko-KR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MyBatis</a:t>
                      </a:r>
                      <a:r>
                        <a:rPr lang="en-US" altLang="ko-KR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3.3, Java 1.8, JSP, HTML5, CSS, JavaScript, </a:t>
                      </a:r>
                      <a:r>
                        <a:rPr lang="en-US" altLang="ko-KR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JQuery</a:t>
                      </a:r>
                      <a:r>
                        <a:rPr lang="en-US" altLang="ko-KR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Ajax, WebSocket, </a:t>
                      </a:r>
                      <a:r>
                        <a:rPr lang="en-US" altLang="ko-KR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CKEditor</a:t>
                      </a:r>
                      <a:endParaRPr lang="en-US" altLang="ko-KR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536554"/>
                  </a:ext>
                </a:extLst>
              </a:tr>
              <a:tr h="7643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0" baseline="0" dirty="0">
                          <a:solidFill>
                            <a:schemeClr val="bg1">
                              <a:lumMod val="95000"/>
                              <a:alpha val="99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형상관리</a:t>
                      </a:r>
                      <a:endParaRPr lang="en-US" altLang="ko-KR" sz="1400" b="0" spc="0" baseline="0" dirty="0">
                        <a:solidFill>
                          <a:schemeClr val="bg1">
                            <a:lumMod val="95000"/>
                            <a:alpha val="99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Github</a:t>
                      </a:r>
                      <a:endParaRPr lang="ko-KR" altLang="en-US" sz="1400" b="0" kern="120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1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3"/>
          <p:cNvSpPr txBox="1">
            <a:spLocks/>
          </p:cNvSpPr>
          <p:nvPr/>
        </p:nvSpPr>
        <p:spPr>
          <a:xfrm>
            <a:off x="452436" y="343289"/>
            <a:ext cx="5252077" cy="503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600" kern="1200" spc="-15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01-5 </a:t>
            </a:r>
            <a:r>
              <a:rPr kumimoji="0" lang="ko-KR" altLang="en-US" sz="2600" b="0" i="0" u="none" strike="noStrike" kern="1200" cap="none" spc="0" normalizeH="0" noProof="0" dirty="0">
                <a:ln>
                  <a:noFill/>
                </a:ln>
                <a:solidFill>
                  <a:schemeClr val="accent3">
                    <a:lumMod val="50000"/>
                    <a:alpha val="99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일정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47D52B2-CC4E-48BE-95F7-8C3E73082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35972"/>
              </p:ext>
            </p:extLst>
          </p:nvPr>
        </p:nvGraphicFramePr>
        <p:xfrm>
          <a:off x="452436" y="974035"/>
          <a:ext cx="9138825" cy="554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170">
                  <a:extLst>
                    <a:ext uri="{9D8B030D-6E8A-4147-A177-3AD203B41FA5}">
                      <a16:colId xmlns:a16="http://schemas.microsoft.com/office/drawing/2014/main" val="2428050647"/>
                    </a:ext>
                  </a:extLst>
                </a:gridCol>
                <a:gridCol w="1943149">
                  <a:extLst>
                    <a:ext uri="{9D8B030D-6E8A-4147-A177-3AD203B41FA5}">
                      <a16:colId xmlns:a16="http://schemas.microsoft.com/office/drawing/2014/main" val="719709011"/>
                    </a:ext>
                  </a:extLst>
                </a:gridCol>
                <a:gridCol w="2113023">
                  <a:extLst>
                    <a:ext uri="{9D8B030D-6E8A-4147-A177-3AD203B41FA5}">
                      <a16:colId xmlns:a16="http://schemas.microsoft.com/office/drawing/2014/main" val="578987801"/>
                    </a:ext>
                  </a:extLst>
                </a:gridCol>
                <a:gridCol w="2186979">
                  <a:extLst>
                    <a:ext uri="{9D8B030D-6E8A-4147-A177-3AD203B41FA5}">
                      <a16:colId xmlns:a16="http://schemas.microsoft.com/office/drawing/2014/main" val="4195124768"/>
                    </a:ext>
                  </a:extLst>
                </a:gridCol>
                <a:gridCol w="2028504">
                  <a:extLst>
                    <a:ext uri="{9D8B030D-6E8A-4147-A177-3AD203B41FA5}">
                      <a16:colId xmlns:a16="http://schemas.microsoft.com/office/drawing/2014/main" val="2210600947"/>
                    </a:ext>
                  </a:extLst>
                </a:gridCol>
              </a:tblGrid>
              <a:tr h="6998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398127"/>
                  </a:ext>
                </a:extLst>
              </a:tr>
              <a:tr h="121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60985"/>
                  </a:ext>
                </a:extLst>
              </a:tr>
              <a:tr h="121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br>
                        <a:rPr lang="en-US" altLang="ko-KR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45310"/>
                  </a:ext>
                </a:extLst>
              </a:tr>
              <a:tr h="24204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268751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C0CB42-5971-4F4B-BAA8-A9B53F59EFFE}"/>
              </a:ext>
            </a:extLst>
          </p:cNvPr>
          <p:cNvCxnSpPr/>
          <p:nvPr/>
        </p:nvCxnSpPr>
        <p:spPr>
          <a:xfrm>
            <a:off x="1461052" y="2057400"/>
            <a:ext cx="576470" cy="0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F451E5-6781-4B02-A2B1-34EF84FBF6E6}"/>
              </a:ext>
            </a:extLst>
          </p:cNvPr>
          <p:cNvCxnSpPr/>
          <p:nvPr/>
        </p:nvCxnSpPr>
        <p:spPr>
          <a:xfrm>
            <a:off x="2527851" y="2766390"/>
            <a:ext cx="576470" cy="0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17358B0-97E0-4AB5-B383-204F301BD7AC}"/>
              </a:ext>
            </a:extLst>
          </p:cNvPr>
          <p:cNvCxnSpPr/>
          <p:nvPr/>
        </p:nvCxnSpPr>
        <p:spPr>
          <a:xfrm>
            <a:off x="2037522" y="2408581"/>
            <a:ext cx="576470" cy="0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6F5B51-B6AA-4809-90F1-212811BD2AB6}"/>
              </a:ext>
            </a:extLst>
          </p:cNvPr>
          <p:cNvCxnSpPr>
            <a:cxnSpLocks/>
          </p:cNvCxnSpPr>
          <p:nvPr/>
        </p:nvCxnSpPr>
        <p:spPr>
          <a:xfrm>
            <a:off x="3501887" y="2368826"/>
            <a:ext cx="788504" cy="0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A6F625-35C2-4A2C-9171-36EC95C7A7B5}"/>
              </a:ext>
            </a:extLst>
          </p:cNvPr>
          <p:cNvCxnSpPr>
            <a:cxnSpLocks/>
          </p:cNvCxnSpPr>
          <p:nvPr/>
        </p:nvCxnSpPr>
        <p:spPr>
          <a:xfrm>
            <a:off x="8577470" y="2348612"/>
            <a:ext cx="808383" cy="0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FCD2A7-4898-4E46-82D6-CB37A47D2BF8}"/>
              </a:ext>
            </a:extLst>
          </p:cNvPr>
          <p:cNvSpPr txBox="1"/>
          <p:nvPr/>
        </p:nvSpPr>
        <p:spPr>
          <a:xfrm>
            <a:off x="1297881" y="174962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주제선정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64011-62D8-4982-8BA6-26659DFFB013}"/>
              </a:ext>
            </a:extLst>
          </p:cNvPr>
          <p:cNvSpPr txBox="1"/>
          <p:nvPr/>
        </p:nvSpPr>
        <p:spPr>
          <a:xfrm>
            <a:off x="1890030" y="2100804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구현기능 회의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D01E2-0B3E-4A26-9E1F-3A02C8D8E80D}"/>
              </a:ext>
            </a:extLst>
          </p:cNvPr>
          <p:cNvSpPr txBox="1"/>
          <p:nvPr/>
        </p:nvSpPr>
        <p:spPr>
          <a:xfrm>
            <a:off x="2438418" y="245861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정책수립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A809A-B147-4C50-802C-AD5C98855B25}"/>
              </a:ext>
            </a:extLst>
          </p:cNvPr>
          <p:cNvSpPr txBox="1"/>
          <p:nvPr/>
        </p:nvSpPr>
        <p:spPr>
          <a:xfrm>
            <a:off x="3425250" y="1996041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요구사항 정의서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72BDA0-17BD-445C-93D6-D88BF244B425}"/>
              </a:ext>
            </a:extLst>
          </p:cNvPr>
          <p:cNvCxnSpPr>
            <a:cxnSpLocks/>
          </p:cNvCxnSpPr>
          <p:nvPr/>
        </p:nvCxnSpPr>
        <p:spPr>
          <a:xfrm>
            <a:off x="1476746" y="3422374"/>
            <a:ext cx="849011" cy="662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EC7369B-9195-4D99-AD3E-489D8E47E7B1}"/>
              </a:ext>
            </a:extLst>
          </p:cNvPr>
          <p:cNvCxnSpPr>
            <a:cxnSpLocks/>
          </p:cNvCxnSpPr>
          <p:nvPr/>
        </p:nvCxnSpPr>
        <p:spPr>
          <a:xfrm>
            <a:off x="2239616" y="3900085"/>
            <a:ext cx="954137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86FA68-D5A0-4E53-BD09-9AC1E0861EB2}"/>
              </a:ext>
            </a:extLst>
          </p:cNvPr>
          <p:cNvSpPr txBox="1"/>
          <p:nvPr/>
        </p:nvSpPr>
        <p:spPr>
          <a:xfrm>
            <a:off x="1387313" y="3076698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템플릿 선정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A53CE5-9C94-4083-B381-4385265CB4DD}"/>
              </a:ext>
            </a:extLst>
          </p:cNvPr>
          <p:cNvSpPr txBox="1"/>
          <p:nvPr/>
        </p:nvSpPr>
        <p:spPr>
          <a:xfrm>
            <a:off x="2182516" y="3556434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6C83A2-4F1D-4A18-965F-4ED4D2EDE3FE}"/>
              </a:ext>
            </a:extLst>
          </p:cNvPr>
          <p:cNvCxnSpPr>
            <a:cxnSpLocks/>
          </p:cNvCxnSpPr>
          <p:nvPr/>
        </p:nvCxnSpPr>
        <p:spPr>
          <a:xfrm>
            <a:off x="8577470" y="3556434"/>
            <a:ext cx="808383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4B9F13C-90C0-4D25-977D-6E6836F6D6D6}"/>
              </a:ext>
            </a:extLst>
          </p:cNvPr>
          <p:cNvCxnSpPr>
            <a:cxnSpLocks/>
          </p:cNvCxnSpPr>
          <p:nvPr/>
        </p:nvCxnSpPr>
        <p:spPr>
          <a:xfrm>
            <a:off x="8577470" y="5927034"/>
            <a:ext cx="808383" cy="0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199BD2-2659-4B11-9F83-A3F53F210EF4}"/>
              </a:ext>
            </a:extLst>
          </p:cNvPr>
          <p:cNvSpPr txBox="1"/>
          <p:nvPr/>
        </p:nvSpPr>
        <p:spPr>
          <a:xfrm>
            <a:off x="8466106" y="1996041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063F7-E1F2-488F-9058-FD4A407DFA2F}"/>
              </a:ext>
            </a:extLst>
          </p:cNvPr>
          <p:cNvSpPr txBox="1"/>
          <p:nvPr/>
        </p:nvSpPr>
        <p:spPr>
          <a:xfrm>
            <a:off x="8474779" y="3171935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5ECA21-723E-461D-949E-3FFADC7AEA6B}"/>
              </a:ext>
            </a:extLst>
          </p:cNvPr>
          <p:cNvSpPr txBox="1"/>
          <p:nvPr/>
        </p:nvSpPr>
        <p:spPr>
          <a:xfrm>
            <a:off x="8466106" y="5555540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969D95E-D77E-4FE6-A7F5-9BF4069A4B4D}"/>
              </a:ext>
            </a:extLst>
          </p:cNvPr>
          <p:cNvCxnSpPr>
            <a:cxnSpLocks/>
          </p:cNvCxnSpPr>
          <p:nvPr/>
        </p:nvCxnSpPr>
        <p:spPr>
          <a:xfrm>
            <a:off x="4073891" y="4348586"/>
            <a:ext cx="3261243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5B4102-D331-4B96-933F-59EEE0FC9168}"/>
              </a:ext>
            </a:extLst>
          </p:cNvPr>
          <p:cNvSpPr txBox="1"/>
          <p:nvPr/>
        </p:nvSpPr>
        <p:spPr>
          <a:xfrm>
            <a:off x="3581870" y="4194698"/>
            <a:ext cx="62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6D142C4-FCC2-4D49-A6B2-94E81CA1E064}"/>
              </a:ext>
            </a:extLst>
          </p:cNvPr>
          <p:cNvCxnSpPr>
            <a:cxnSpLocks/>
          </p:cNvCxnSpPr>
          <p:nvPr/>
        </p:nvCxnSpPr>
        <p:spPr>
          <a:xfrm>
            <a:off x="2182516" y="4494268"/>
            <a:ext cx="1475084" cy="0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E47C1FC-2B01-4115-A8C2-739A5FFF42B1}"/>
              </a:ext>
            </a:extLst>
          </p:cNvPr>
          <p:cNvSpPr txBox="1"/>
          <p:nvPr/>
        </p:nvSpPr>
        <p:spPr>
          <a:xfrm>
            <a:off x="2080933" y="418649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179462-D486-48D4-AE1C-E7733B7B566C}"/>
              </a:ext>
            </a:extLst>
          </p:cNvPr>
          <p:cNvSpPr txBox="1"/>
          <p:nvPr/>
        </p:nvSpPr>
        <p:spPr>
          <a:xfrm>
            <a:off x="3588585" y="4559277"/>
            <a:ext cx="62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D1B2CF-DC3B-430F-8AED-9445A117EFEC}"/>
              </a:ext>
            </a:extLst>
          </p:cNvPr>
          <p:cNvSpPr txBox="1"/>
          <p:nvPr/>
        </p:nvSpPr>
        <p:spPr>
          <a:xfrm>
            <a:off x="3607634" y="4932062"/>
            <a:ext cx="62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EBA6B1-87AF-4740-9D1E-4435250E453C}"/>
              </a:ext>
            </a:extLst>
          </p:cNvPr>
          <p:cNvSpPr txBox="1"/>
          <p:nvPr/>
        </p:nvSpPr>
        <p:spPr>
          <a:xfrm>
            <a:off x="3607634" y="5293373"/>
            <a:ext cx="62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B5C41E-DC40-40F1-AD2F-379B32C65C1E}"/>
              </a:ext>
            </a:extLst>
          </p:cNvPr>
          <p:cNvSpPr txBox="1"/>
          <p:nvPr/>
        </p:nvSpPr>
        <p:spPr>
          <a:xfrm>
            <a:off x="3588586" y="5670162"/>
            <a:ext cx="62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9C700E-F567-45E3-8515-22C5D47DE04B}"/>
              </a:ext>
            </a:extLst>
          </p:cNvPr>
          <p:cNvSpPr txBox="1"/>
          <p:nvPr/>
        </p:nvSpPr>
        <p:spPr>
          <a:xfrm>
            <a:off x="3607635" y="6046951"/>
            <a:ext cx="62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채원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4F97BD-D54E-4643-B68D-D5E60B7D2E5F}"/>
              </a:ext>
            </a:extLst>
          </p:cNvPr>
          <p:cNvCxnSpPr>
            <a:cxnSpLocks/>
          </p:cNvCxnSpPr>
          <p:nvPr/>
        </p:nvCxnSpPr>
        <p:spPr>
          <a:xfrm flipV="1">
            <a:off x="4073891" y="4772078"/>
            <a:ext cx="1298209" cy="6834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6D560FB-5968-4BAD-AF95-361A1D0E6E3B}"/>
              </a:ext>
            </a:extLst>
          </p:cNvPr>
          <p:cNvSpPr txBox="1"/>
          <p:nvPr/>
        </p:nvSpPr>
        <p:spPr>
          <a:xfrm>
            <a:off x="4018459" y="4463648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8B803CF-3B55-45FB-A39A-E10DB1AD8F58}"/>
              </a:ext>
            </a:extLst>
          </p:cNvPr>
          <p:cNvCxnSpPr>
            <a:cxnSpLocks/>
          </p:cNvCxnSpPr>
          <p:nvPr/>
        </p:nvCxnSpPr>
        <p:spPr>
          <a:xfrm flipV="1">
            <a:off x="5534367" y="4772078"/>
            <a:ext cx="1818904" cy="6834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E3B7057-61F5-49BA-884B-35255D793F78}"/>
              </a:ext>
            </a:extLst>
          </p:cNvPr>
          <p:cNvCxnSpPr>
            <a:cxnSpLocks/>
          </p:cNvCxnSpPr>
          <p:nvPr/>
        </p:nvCxnSpPr>
        <p:spPr>
          <a:xfrm>
            <a:off x="4093148" y="5151695"/>
            <a:ext cx="629847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62D7DC9-3FEA-47BB-ACC2-26A5A0BA58B7}"/>
              </a:ext>
            </a:extLst>
          </p:cNvPr>
          <p:cNvCxnSpPr>
            <a:cxnSpLocks/>
          </p:cNvCxnSpPr>
          <p:nvPr/>
        </p:nvCxnSpPr>
        <p:spPr>
          <a:xfrm>
            <a:off x="4830436" y="5151695"/>
            <a:ext cx="629847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636C0CD-8699-4214-803E-02FB045E0A16}"/>
              </a:ext>
            </a:extLst>
          </p:cNvPr>
          <p:cNvCxnSpPr>
            <a:cxnSpLocks/>
          </p:cNvCxnSpPr>
          <p:nvPr/>
        </p:nvCxnSpPr>
        <p:spPr>
          <a:xfrm>
            <a:off x="5607623" y="5151695"/>
            <a:ext cx="926527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91EE812-3F7C-403C-964D-8979C4EB80FE}"/>
              </a:ext>
            </a:extLst>
          </p:cNvPr>
          <p:cNvCxnSpPr>
            <a:cxnSpLocks/>
          </p:cNvCxnSpPr>
          <p:nvPr/>
        </p:nvCxnSpPr>
        <p:spPr>
          <a:xfrm>
            <a:off x="6705287" y="5151695"/>
            <a:ext cx="629847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4885BEB-0320-4250-AAF0-A790DC6C6338}"/>
              </a:ext>
            </a:extLst>
          </p:cNvPr>
          <p:cNvCxnSpPr>
            <a:cxnSpLocks/>
          </p:cNvCxnSpPr>
          <p:nvPr/>
        </p:nvCxnSpPr>
        <p:spPr>
          <a:xfrm>
            <a:off x="4093148" y="5927034"/>
            <a:ext cx="737288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50B77C9-5D5F-4FAE-A744-51AEB8A2B745}"/>
              </a:ext>
            </a:extLst>
          </p:cNvPr>
          <p:cNvCxnSpPr>
            <a:cxnSpLocks/>
          </p:cNvCxnSpPr>
          <p:nvPr/>
        </p:nvCxnSpPr>
        <p:spPr>
          <a:xfrm>
            <a:off x="4953000" y="5927034"/>
            <a:ext cx="751512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F71D74F-E74E-4D87-A159-638F6A05726B}"/>
              </a:ext>
            </a:extLst>
          </p:cNvPr>
          <p:cNvCxnSpPr>
            <a:cxnSpLocks/>
          </p:cNvCxnSpPr>
          <p:nvPr/>
        </p:nvCxnSpPr>
        <p:spPr>
          <a:xfrm>
            <a:off x="5904303" y="5927034"/>
            <a:ext cx="1430831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F473DFD-0B8F-457B-9F53-743E63801DCD}"/>
              </a:ext>
            </a:extLst>
          </p:cNvPr>
          <p:cNvCxnSpPr>
            <a:cxnSpLocks/>
          </p:cNvCxnSpPr>
          <p:nvPr/>
        </p:nvCxnSpPr>
        <p:spPr>
          <a:xfrm>
            <a:off x="4093148" y="6315298"/>
            <a:ext cx="737288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930CB0E-696B-47A6-83BF-A0A0170096BC}"/>
              </a:ext>
            </a:extLst>
          </p:cNvPr>
          <p:cNvCxnSpPr>
            <a:cxnSpLocks/>
          </p:cNvCxnSpPr>
          <p:nvPr/>
        </p:nvCxnSpPr>
        <p:spPr>
          <a:xfrm>
            <a:off x="5021848" y="6315298"/>
            <a:ext cx="2313286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6AF50A5-CC60-42BF-9374-DB67C0CF4458}"/>
              </a:ext>
            </a:extLst>
          </p:cNvPr>
          <p:cNvCxnSpPr>
            <a:cxnSpLocks/>
          </p:cNvCxnSpPr>
          <p:nvPr/>
        </p:nvCxnSpPr>
        <p:spPr>
          <a:xfrm>
            <a:off x="4093148" y="5535160"/>
            <a:ext cx="629847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6681032-6B74-496D-B2B5-984B24181887}"/>
              </a:ext>
            </a:extLst>
          </p:cNvPr>
          <p:cNvCxnSpPr>
            <a:cxnSpLocks/>
          </p:cNvCxnSpPr>
          <p:nvPr/>
        </p:nvCxnSpPr>
        <p:spPr>
          <a:xfrm>
            <a:off x="4830435" y="5535160"/>
            <a:ext cx="874077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FB521A4-278B-42A3-8A87-73776DDE60E0}"/>
              </a:ext>
            </a:extLst>
          </p:cNvPr>
          <p:cNvCxnSpPr>
            <a:cxnSpLocks/>
          </p:cNvCxnSpPr>
          <p:nvPr/>
        </p:nvCxnSpPr>
        <p:spPr>
          <a:xfrm flipV="1">
            <a:off x="5904303" y="5533830"/>
            <a:ext cx="629847" cy="133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CD1E51A-27DA-4BD7-9AF1-20CA33B10821}"/>
              </a:ext>
            </a:extLst>
          </p:cNvPr>
          <p:cNvCxnSpPr>
            <a:cxnSpLocks/>
          </p:cNvCxnSpPr>
          <p:nvPr/>
        </p:nvCxnSpPr>
        <p:spPr>
          <a:xfrm>
            <a:off x="6705286" y="5563735"/>
            <a:ext cx="629847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4C4AA67-BD6D-4098-A735-96EDECA4216F}"/>
              </a:ext>
            </a:extLst>
          </p:cNvPr>
          <p:cNvSpPr txBox="1"/>
          <p:nvPr/>
        </p:nvSpPr>
        <p:spPr>
          <a:xfrm>
            <a:off x="5485210" y="4478878"/>
            <a:ext cx="157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 게시판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76B04A9-D947-42A4-B250-586A4ED0CD00}"/>
              </a:ext>
            </a:extLst>
          </p:cNvPr>
          <p:cNvSpPr txBox="1"/>
          <p:nvPr/>
        </p:nvSpPr>
        <p:spPr>
          <a:xfrm>
            <a:off x="4028834" y="4833081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회원조회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40108A-6143-4070-8AFA-254366768CCB}"/>
              </a:ext>
            </a:extLst>
          </p:cNvPr>
          <p:cNvSpPr txBox="1"/>
          <p:nvPr/>
        </p:nvSpPr>
        <p:spPr>
          <a:xfrm>
            <a:off x="5783270" y="5198162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B19A3-C6A7-4CDA-8EA7-2772B375413D}"/>
              </a:ext>
            </a:extLst>
          </p:cNvPr>
          <p:cNvSpPr txBox="1"/>
          <p:nvPr/>
        </p:nvSpPr>
        <p:spPr>
          <a:xfrm>
            <a:off x="5524133" y="4834865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주문관리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B2540D-71D6-4BDC-B769-10F22876225F}"/>
              </a:ext>
            </a:extLst>
          </p:cNvPr>
          <p:cNvSpPr txBox="1"/>
          <p:nvPr/>
        </p:nvSpPr>
        <p:spPr>
          <a:xfrm>
            <a:off x="6619718" y="4834864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오픈채팅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87AB174-2029-4D91-AC58-98A17BC7A6E5}"/>
              </a:ext>
            </a:extLst>
          </p:cNvPr>
          <p:cNvSpPr txBox="1"/>
          <p:nvPr/>
        </p:nvSpPr>
        <p:spPr>
          <a:xfrm>
            <a:off x="4028834" y="5216143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34CC31-7F01-4C83-AD2D-3DC2A872E9FF}"/>
              </a:ext>
            </a:extLst>
          </p:cNvPr>
          <p:cNvSpPr txBox="1"/>
          <p:nvPr/>
        </p:nvSpPr>
        <p:spPr>
          <a:xfrm>
            <a:off x="4767541" y="5216142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306B72-62B7-4DC3-9E5C-1C85EAF70665}"/>
              </a:ext>
            </a:extLst>
          </p:cNvPr>
          <p:cNvSpPr txBox="1"/>
          <p:nvPr/>
        </p:nvSpPr>
        <p:spPr>
          <a:xfrm>
            <a:off x="4026829" y="5606124"/>
            <a:ext cx="1182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자주묻는질문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E5BED19-D4C8-4FCE-A647-34AAC8EFB833}"/>
              </a:ext>
            </a:extLst>
          </p:cNvPr>
          <p:cNvSpPr txBox="1"/>
          <p:nvPr/>
        </p:nvSpPr>
        <p:spPr>
          <a:xfrm>
            <a:off x="6670518" y="5207216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378F4-C9A5-446B-BD6D-063465FB4FDF}"/>
              </a:ext>
            </a:extLst>
          </p:cNvPr>
          <p:cNvSpPr txBox="1"/>
          <p:nvPr/>
        </p:nvSpPr>
        <p:spPr>
          <a:xfrm>
            <a:off x="5054017" y="5594882"/>
            <a:ext cx="128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비회원 게시판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78C3E8-E414-427D-9DA9-D803CC6A9A1E}"/>
              </a:ext>
            </a:extLst>
          </p:cNvPr>
          <p:cNvSpPr txBox="1"/>
          <p:nvPr/>
        </p:nvSpPr>
        <p:spPr>
          <a:xfrm>
            <a:off x="6148900" y="5595512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6E871D-EAD7-4858-A5D7-E335EBD14274}"/>
              </a:ext>
            </a:extLst>
          </p:cNvPr>
          <p:cNvSpPr txBox="1"/>
          <p:nvPr/>
        </p:nvSpPr>
        <p:spPr>
          <a:xfrm>
            <a:off x="4028833" y="6024072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상품목록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2840D55-7B2B-49FA-AE0C-25BA5B4A7FA6}"/>
              </a:ext>
            </a:extLst>
          </p:cNvPr>
          <p:cNvSpPr txBox="1"/>
          <p:nvPr/>
        </p:nvSpPr>
        <p:spPr>
          <a:xfrm>
            <a:off x="4980740" y="6035511"/>
            <a:ext cx="1905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상세페이지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B503A3-C922-485A-9671-C27371A35E9E}"/>
              </a:ext>
            </a:extLst>
          </p:cNvPr>
          <p:cNvSpPr txBox="1"/>
          <p:nvPr/>
        </p:nvSpPr>
        <p:spPr>
          <a:xfrm>
            <a:off x="4756326" y="4826161"/>
            <a:ext cx="100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상품관리</a:t>
            </a:r>
          </a:p>
        </p:txBody>
      </p:sp>
    </p:spTree>
    <p:extLst>
      <p:ext uri="{BB962C8B-B14F-4D97-AF65-F5344CB8AC3E}">
        <p14:creationId xmlns:p14="http://schemas.microsoft.com/office/powerpoint/2010/main" val="88282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"/>
          <p:cNvSpPr txBox="1">
            <a:spLocks/>
          </p:cNvSpPr>
          <p:nvPr/>
        </p:nvSpPr>
        <p:spPr>
          <a:xfrm>
            <a:off x="4565746" y="2917334"/>
            <a:ext cx="792163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l" defTabSz="914400" rtl="0" eaLnBrk="1" latinLnBrk="1" hangingPunct="1">
              <a:buNone/>
              <a:defRPr sz="3600" kern="1200" spc="-150">
                <a:solidFill>
                  <a:schemeClr val="bg1">
                    <a:lumMod val="95000"/>
                    <a:alpha val="99000"/>
                  </a:schemeClr>
                </a:solidFill>
                <a:latin typeface="나눔명조 ExtraBold" pitchFamily="18" charset="-127"/>
                <a:ea typeface="나눔명조 ExtraBold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99000"/>
                  </a:prstClr>
                </a:solidFill>
                <a:effectLst/>
                <a:uLnTx/>
                <a:uFillTx/>
                <a:latin typeface="나눔명조 ExtraBold" pitchFamily="18" charset="-127"/>
                <a:ea typeface="나눔명조 ExtraBold" pitchFamily="18" charset="-127"/>
                <a:cs typeface="+mn-cs"/>
              </a:rPr>
              <a:t>0</a:t>
            </a:r>
            <a:r>
              <a:rPr lang="en-US" altLang="ko-KR" dirty="0">
                <a:solidFill>
                  <a:srgbClr val="FFC000">
                    <a:alpha val="99000"/>
                  </a:srgbClr>
                </a:solidFill>
              </a:rPr>
              <a:t>2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FFC000">
                  <a:alpha val="99000"/>
                </a:srgbClr>
              </a:solidFill>
              <a:effectLst/>
              <a:uLnTx/>
              <a:uFillTx/>
              <a:latin typeface="나눔명조 ExtraBold" pitchFamily="18" charset="-127"/>
              <a:ea typeface="나눔명조 ExtraBold" pitchFamily="18" charset="-127"/>
              <a:cs typeface="+mn-cs"/>
            </a:endParaRPr>
          </a:p>
        </p:txBody>
      </p:sp>
      <p:sp>
        <p:nvSpPr>
          <p:cNvPr id="3" name="텍스트 개체 틀 7"/>
          <p:cNvSpPr txBox="1">
            <a:spLocks/>
          </p:cNvSpPr>
          <p:nvPr/>
        </p:nvSpPr>
        <p:spPr>
          <a:xfrm>
            <a:off x="2269423" y="3878205"/>
            <a:ext cx="5946321" cy="278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2800" kern="1200" spc="-150">
                <a:solidFill>
                  <a:schemeClr val="bg1">
                    <a:lumMod val="95000"/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 &amp; UML &amp; Use Case Diagram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alpha val="99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45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2974</TotalTime>
  <Words>643</Words>
  <Application>Microsoft Office PowerPoint</Application>
  <PresentationFormat>A4 용지(210x297mm)</PresentationFormat>
  <Paragraphs>178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Calibri</vt:lpstr>
      <vt:lpstr>-윤고딕340</vt:lpstr>
      <vt:lpstr>배달의민족 주아</vt:lpstr>
      <vt:lpstr>맑은 고딕</vt:lpstr>
      <vt:lpstr>Arial</vt:lpstr>
      <vt:lpstr>나눔명조 ExtraBold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hyk</dc:creator>
  <cp:lastModifiedBy>손 원태</cp:lastModifiedBy>
  <cp:revision>228</cp:revision>
  <dcterms:created xsi:type="dcterms:W3CDTF">2016-05-16T00:03:48Z</dcterms:created>
  <dcterms:modified xsi:type="dcterms:W3CDTF">2021-04-06T07:53:13Z</dcterms:modified>
</cp:coreProperties>
</file>